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0.jpg" ContentType="image/jpeg"/>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8" r:id="rId2"/>
    <p:sldId id="256" r:id="rId3"/>
    <p:sldId id="285" r:id="rId4"/>
    <p:sldId id="289" r:id="rId5"/>
    <p:sldId id="282" r:id="rId6"/>
    <p:sldId id="259" r:id="rId7"/>
    <p:sldId id="260" r:id="rId8"/>
    <p:sldId id="261" r:id="rId9"/>
    <p:sldId id="265" r:id="rId10"/>
    <p:sldId id="299" r:id="rId11"/>
    <p:sldId id="266" r:id="rId12"/>
    <p:sldId id="267" r:id="rId13"/>
    <p:sldId id="283" r:id="rId14"/>
    <p:sldId id="288" r:id="rId15"/>
    <p:sldId id="264" r:id="rId16"/>
    <p:sldId id="286" r:id="rId17"/>
    <p:sldId id="290" r:id="rId18"/>
    <p:sldId id="311" r:id="rId19"/>
    <p:sldId id="318" r:id="rId20"/>
    <p:sldId id="319" r:id="rId21"/>
    <p:sldId id="317" r:id="rId22"/>
    <p:sldId id="314" r:id="rId23"/>
    <p:sldId id="312" r:id="rId24"/>
    <p:sldId id="313" r:id="rId25"/>
    <p:sldId id="315" r:id="rId26"/>
    <p:sldId id="316" r:id="rId27"/>
    <p:sldId id="292" r:id="rId28"/>
    <p:sldId id="293" r:id="rId29"/>
    <p:sldId id="301" r:id="rId30"/>
    <p:sldId id="302" r:id="rId31"/>
    <p:sldId id="306" r:id="rId32"/>
    <p:sldId id="307" r:id="rId33"/>
    <p:sldId id="303" r:id="rId34"/>
    <p:sldId id="308" r:id="rId35"/>
    <p:sldId id="298" r:id="rId36"/>
    <p:sldId id="304" r:id="rId37"/>
    <p:sldId id="305" r:id="rId38"/>
    <p:sldId id="309" r:id="rId39"/>
    <p:sldId id="310" r:id="rId40"/>
    <p:sldId id="294" r:id="rId41"/>
    <p:sldId id="295" r:id="rId42"/>
    <p:sldId id="296" r:id="rId43"/>
    <p:sldId id="300" r:id="rId44"/>
    <p:sldId id="297" r:id="rId45"/>
    <p:sldId id="27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4641" autoAdjust="0"/>
  </p:normalViewPr>
  <p:slideViewPr>
    <p:cSldViewPr snapToGrid="0">
      <p:cViewPr varScale="1">
        <p:scale>
          <a:sx n="78" d="100"/>
          <a:sy n="78" d="100"/>
        </p:scale>
        <p:origin x="1032" y="7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45290-124D-44E3-BDEF-74A7D50E4D85}" type="datetimeFigureOut">
              <a:rPr lang="en-IN" smtClean="0"/>
              <a:t>02-04-2025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0CC49F-E2AF-4B75-9E48-ED8A62988AAD}" type="slidenum">
              <a:rPr lang="en-IN" smtClean="0"/>
              <a:t>‹#›</a:t>
            </a:fld>
            <a:endParaRPr lang="en-IN"/>
          </a:p>
        </p:txBody>
      </p:sp>
    </p:spTree>
    <p:extLst>
      <p:ext uri="{BB962C8B-B14F-4D97-AF65-F5344CB8AC3E}">
        <p14:creationId xmlns:p14="http://schemas.microsoft.com/office/powerpoint/2010/main" val="3711757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00CC49F-E2AF-4B75-9E48-ED8A62988AAD}" type="slidenum">
              <a:rPr lang="en-IN" smtClean="0"/>
              <a:t>7</a:t>
            </a:fld>
            <a:endParaRPr lang="en-IN"/>
          </a:p>
        </p:txBody>
      </p:sp>
    </p:spTree>
    <p:extLst>
      <p:ext uri="{BB962C8B-B14F-4D97-AF65-F5344CB8AC3E}">
        <p14:creationId xmlns:p14="http://schemas.microsoft.com/office/powerpoint/2010/main" val="1939317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00CC49F-E2AF-4B75-9E48-ED8A62988AAD}" type="slidenum">
              <a:rPr lang="en-IN" smtClean="0"/>
              <a:t>9</a:t>
            </a:fld>
            <a:endParaRPr lang="en-IN"/>
          </a:p>
        </p:txBody>
      </p:sp>
    </p:spTree>
    <p:extLst>
      <p:ext uri="{BB962C8B-B14F-4D97-AF65-F5344CB8AC3E}">
        <p14:creationId xmlns:p14="http://schemas.microsoft.com/office/powerpoint/2010/main" val="1501324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00CC49F-E2AF-4B75-9E48-ED8A62988AAD}" type="slidenum">
              <a:rPr lang="en-IN" smtClean="0"/>
              <a:t>15</a:t>
            </a:fld>
            <a:endParaRPr lang="en-IN"/>
          </a:p>
        </p:txBody>
      </p:sp>
    </p:spTree>
    <p:extLst>
      <p:ext uri="{BB962C8B-B14F-4D97-AF65-F5344CB8AC3E}">
        <p14:creationId xmlns:p14="http://schemas.microsoft.com/office/powerpoint/2010/main" val="3066350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0CC49F-E2AF-4B75-9E48-ED8A62988AAD}" type="slidenum">
              <a:rPr lang="en-IN" smtClean="0"/>
              <a:t>36</a:t>
            </a:fld>
            <a:endParaRPr lang="en-IN"/>
          </a:p>
        </p:txBody>
      </p:sp>
    </p:spTree>
    <p:extLst>
      <p:ext uri="{BB962C8B-B14F-4D97-AF65-F5344CB8AC3E}">
        <p14:creationId xmlns:p14="http://schemas.microsoft.com/office/powerpoint/2010/main" val="1574811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A1A4-0B9A-3C2C-F2B1-058B26A836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E205FF5-3632-30BB-2B2C-2F0CF65928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C996AED-CB7D-172C-767D-A3C3CA6A516B}"/>
              </a:ext>
            </a:extLst>
          </p:cNvPr>
          <p:cNvSpPr>
            <a:spLocks noGrp="1"/>
          </p:cNvSpPr>
          <p:nvPr>
            <p:ph type="dt" sz="half" idx="10"/>
          </p:nvPr>
        </p:nvSpPr>
        <p:spPr/>
        <p:txBody>
          <a:bodyPr/>
          <a:lstStyle/>
          <a:p>
            <a:fld id="{B4302974-8DB3-417C-8ECC-58AE47EB5ED2}" type="datetimeFigureOut">
              <a:rPr lang="en-IN" smtClean="0"/>
              <a:t>02-04-2025</a:t>
            </a:fld>
            <a:endParaRPr lang="en-IN"/>
          </a:p>
        </p:txBody>
      </p:sp>
      <p:sp>
        <p:nvSpPr>
          <p:cNvPr id="5" name="Footer Placeholder 4">
            <a:extLst>
              <a:ext uri="{FF2B5EF4-FFF2-40B4-BE49-F238E27FC236}">
                <a16:creationId xmlns:a16="http://schemas.microsoft.com/office/drawing/2014/main" id="{DE6BC7F1-6E34-77FC-BAAD-E72C3F2DF1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C38830-07FD-40C9-18E8-BEE5E4C47D98}"/>
              </a:ext>
            </a:extLst>
          </p:cNvPr>
          <p:cNvSpPr>
            <a:spLocks noGrp="1"/>
          </p:cNvSpPr>
          <p:nvPr>
            <p:ph type="sldNum" sz="quarter" idx="12"/>
          </p:nvPr>
        </p:nvSpPr>
        <p:spPr/>
        <p:txBody>
          <a:bodyPr/>
          <a:lstStyle/>
          <a:p>
            <a:fld id="{BB574827-5757-417D-89E5-161CB0C01E9F}" type="slidenum">
              <a:rPr lang="en-IN" smtClean="0"/>
              <a:t>‹#›</a:t>
            </a:fld>
            <a:endParaRPr lang="en-IN"/>
          </a:p>
        </p:txBody>
      </p:sp>
    </p:spTree>
    <p:extLst>
      <p:ext uri="{BB962C8B-B14F-4D97-AF65-F5344CB8AC3E}">
        <p14:creationId xmlns:p14="http://schemas.microsoft.com/office/powerpoint/2010/main" val="3392825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4280-819D-98FB-0B4F-1B7BC2D00DD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90E69C9-B9A2-D69E-21F2-6F2D75ED39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AD51E2-C812-04AD-09F6-84BC5662A147}"/>
              </a:ext>
            </a:extLst>
          </p:cNvPr>
          <p:cNvSpPr>
            <a:spLocks noGrp="1"/>
          </p:cNvSpPr>
          <p:nvPr>
            <p:ph type="dt" sz="half" idx="10"/>
          </p:nvPr>
        </p:nvSpPr>
        <p:spPr/>
        <p:txBody>
          <a:bodyPr/>
          <a:lstStyle/>
          <a:p>
            <a:fld id="{B4302974-8DB3-417C-8ECC-58AE47EB5ED2}" type="datetimeFigureOut">
              <a:rPr lang="en-IN" smtClean="0"/>
              <a:t>02-04-2025</a:t>
            </a:fld>
            <a:endParaRPr lang="en-IN"/>
          </a:p>
        </p:txBody>
      </p:sp>
      <p:sp>
        <p:nvSpPr>
          <p:cNvPr id="5" name="Footer Placeholder 4">
            <a:extLst>
              <a:ext uri="{FF2B5EF4-FFF2-40B4-BE49-F238E27FC236}">
                <a16:creationId xmlns:a16="http://schemas.microsoft.com/office/drawing/2014/main" id="{85C027D1-A549-035B-7B11-8F933AC9E1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39D175-1DA0-316D-8200-A55499EED3F6}"/>
              </a:ext>
            </a:extLst>
          </p:cNvPr>
          <p:cNvSpPr>
            <a:spLocks noGrp="1"/>
          </p:cNvSpPr>
          <p:nvPr>
            <p:ph type="sldNum" sz="quarter" idx="12"/>
          </p:nvPr>
        </p:nvSpPr>
        <p:spPr/>
        <p:txBody>
          <a:bodyPr/>
          <a:lstStyle/>
          <a:p>
            <a:fld id="{BB574827-5757-417D-89E5-161CB0C01E9F}" type="slidenum">
              <a:rPr lang="en-IN" smtClean="0"/>
              <a:t>‹#›</a:t>
            </a:fld>
            <a:endParaRPr lang="en-IN"/>
          </a:p>
        </p:txBody>
      </p:sp>
    </p:spTree>
    <p:extLst>
      <p:ext uri="{BB962C8B-B14F-4D97-AF65-F5344CB8AC3E}">
        <p14:creationId xmlns:p14="http://schemas.microsoft.com/office/powerpoint/2010/main" val="2566205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20F63A-57E2-8F0E-B736-67FAA7228F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8F3F8E-76C5-BEA4-9BBB-A2569067D4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9C170B-5CF0-2C20-1D12-81F0A884B436}"/>
              </a:ext>
            </a:extLst>
          </p:cNvPr>
          <p:cNvSpPr>
            <a:spLocks noGrp="1"/>
          </p:cNvSpPr>
          <p:nvPr>
            <p:ph type="dt" sz="half" idx="10"/>
          </p:nvPr>
        </p:nvSpPr>
        <p:spPr/>
        <p:txBody>
          <a:bodyPr/>
          <a:lstStyle/>
          <a:p>
            <a:fld id="{B4302974-8DB3-417C-8ECC-58AE47EB5ED2}" type="datetimeFigureOut">
              <a:rPr lang="en-IN" smtClean="0"/>
              <a:t>02-04-2025</a:t>
            </a:fld>
            <a:endParaRPr lang="en-IN"/>
          </a:p>
        </p:txBody>
      </p:sp>
      <p:sp>
        <p:nvSpPr>
          <p:cNvPr id="5" name="Footer Placeholder 4">
            <a:extLst>
              <a:ext uri="{FF2B5EF4-FFF2-40B4-BE49-F238E27FC236}">
                <a16:creationId xmlns:a16="http://schemas.microsoft.com/office/drawing/2014/main" id="{EBB4867D-3219-E7EF-9737-5C9881D990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E04C11-1050-3355-C1CE-2C03D12E1F6B}"/>
              </a:ext>
            </a:extLst>
          </p:cNvPr>
          <p:cNvSpPr>
            <a:spLocks noGrp="1"/>
          </p:cNvSpPr>
          <p:nvPr>
            <p:ph type="sldNum" sz="quarter" idx="12"/>
          </p:nvPr>
        </p:nvSpPr>
        <p:spPr/>
        <p:txBody>
          <a:bodyPr/>
          <a:lstStyle/>
          <a:p>
            <a:fld id="{BB574827-5757-417D-89E5-161CB0C01E9F}" type="slidenum">
              <a:rPr lang="en-IN" smtClean="0"/>
              <a:t>‹#›</a:t>
            </a:fld>
            <a:endParaRPr lang="en-IN"/>
          </a:p>
        </p:txBody>
      </p:sp>
    </p:spTree>
    <p:extLst>
      <p:ext uri="{BB962C8B-B14F-4D97-AF65-F5344CB8AC3E}">
        <p14:creationId xmlns:p14="http://schemas.microsoft.com/office/powerpoint/2010/main" val="1352658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63EE2-76EE-CDD0-59F0-A45329FE44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E13B44-D208-AF7C-6311-1FD8DE8AB5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E34ED2-F771-39A0-7BE9-447BDF3C708F}"/>
              </a:ext>
            </a:extLst>
          </p:cNvPr>
          <p:cNvSpPr>
            <a:spLocks noGrp="1"/>
          </p:cNvSpPr>
          <p:nvPr>
            <p:ph type="dt" sz="half" idx="10"/>
          </p:nvPr>
        </p:nvSpPr>
        <p:spPr/>
        <p:txBody>
          <a:bodyPr/>
          <a:lstStyle/>
          <a:p>
            <a:fld id="{B4302974-8DB3-417C-8ECC-58AE47EB5ED2}" type="datetimeFigureOut">
              <a:rPr lang="en-IN" smtClean="0"/>
              <a:t>02-04-2025</a:t>
            </a:fld>
            <a:endParaRPr lang="en-IN"/>
          </a:p>
        </p:txBody>
      </p:sp>
      <p:sp>
        <p:nvSpPr>
          <p:cNvPr id="5" name="Footer Placeholder 4">
            <a:extLst>
              <a:ext uri="{FF2B5EF4-FFF2-40B4-BE49-F238E27FC236}">
                <a16:creationId xmlns:a16="http://schemas.microsoft.com/office/drawing/2014/main" id="{2E435310-1FB7-40BA-78DA-CB03C8529F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123D85-93FF-307A-E096-A16B54A80659}"/>
              </a:ext>
            </a:extLst>
          </p:cNvPr>
          <p:cNvSpPr>
            <a:spLocks noGrp="1"/>
          </p:cNvSpPr>
          <p:nvPr>
            <p:ph type="sldNum" sz="quarter" idx="12"/>
          </p:nvPr>
        </p:nvSpPr>
        <p:spPr/>
        <p:txBody>
          <a:bodyPr/>
          <a:lstStyle/>
          <a:p>
            <a:fld id="{BB574827-5757-417D-89E5-161CB0C01E9F}" type="slidenum">
              <a:rPr lang="en-IN" smtClean="0"/>
              <a:t>‹#›</a:t>
            </a:fld>
            <a:endParaRPr lang="en-IN"/>
          </a:p>
        </p:txBody>
      </p:sp>
    </p:spTree>
    <p:extLst>
      <p:ext uri="{BB962C8B-B14F-4D97-AF65-F5344CB8AC3E}">
        <p14:creationId xmlns:p14="http://schemas.microsoft.com/office/powerpoint/2010/main" val="2033294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76980-0F60-2B51-C152-E54A48337F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1EE24A5-70F6-C63F-1135-D987BE2813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8D825A-0054-C731-8594-AD58474B50C2}"/>
              </a:ext>
            </a:extLst>
          </p:cNvPr>
          <p:cNvSpPr>
            <a:spLocks noGrp="1"/>
          </p:cNvSpPr>
          <p:nvPr>
            <p:ph type="dt" sz="half" idx="10"/>
          </p:nvPr>
        </p:nvSpPr>
        <p:spPr/>
        <p:txBody>
          <a:bodyPr/>
          <a:lstStyle/>
          <a:p>
            <a:fld id="{B4302974-8DB3-417C-8ECC-58AE47EB5ED2}" type="datetimeFigureOut">
              <a:rPr lang="en-IN" smtClean="0"/>
              <a:t>02-04-2025</a:t>
            </a:fld>
            <a:endParaRPr lang="en-IN"/>
          </a:p>
        </p:txBody>
      </p:sp>
      <p:sp>
        <p:nvSpPr>
          <p:cNvPr id="5" name="Footer Placeholder 4">
            <a:extLst>
              <a:ext uri="{FF2B5EF4-FFF2-40B4-BE49-F238E27FC236}">
                <a16:creationId xmlns:a16="http://schemas.microsoft.com/office/drawing/2014/main" id="{4A0744EC-1D17-0CCD-537F-D14D96A2E9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5F371D-8C9A-F803-9123-137D8D737788}"/>
              </a:ext>
            </a:extLst>
          </p:cNvPr>
          <p:cNvSpPr>
            <a:spLocks noGrp="1"/>
          </p:cNvSpPr>
          <p:nvPr>
            <p:ph type="sldNum" sz="quarter" idx="12"/>
          </p:nvPr>
        </p:nvSpPr>
        <p:spPr/>
        <p:txBody>
          <a:bodyPr/>
          <a:lstStyle/>
          <a:p>
            <a:fld id="{BB574827-5757-417D-89E5-161CB0C01E9F}" type="slidenum">
              <a:rPr lang="en-IN" smtClean="0"/>
              <a:t>‹#›</a:t>
            </a:fld>
            <a:endParaRPr lang="en-IN"/>
          </a:p>
        </p:txBody>
      </p:sp>
    </p:spTree>
    <p:extLst>
      <p:ext uri="{BB962C8B-B14F-4D97-AF65-F5344CB8AC3E}">
        <p14:creationId xmlns:p14="http://schemas.microsoft.com/office/powerpoint/2010/main" val="3504213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E9808-75F6-DC15-71BD-95BF159782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7CEC706-03D0-68F8-943B-D13C0CBF8B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06DA979-DF59-8E9D-08D4-DA0C5020F4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24BCF71-34FE-E023-BCFE-9896381B34C3}"/>
              </a:ext>
            </a:extLst>
          </p:cNvPr>
          <p:cNvSpPr>
            <a:spLocks noGrp="1"/>
          </p:cNvSpPr>
          <p:nvPr>
            <p:ph type="dt" sz="half" idx="10"/>
          </p:nvPr>
        </p:nvSpPr>
        <p:spPr/>
        <p:txBody>
          <a:bodyPr/>
          <a:lstStyle/>
          <a:p>
            <a:fld id="{B4302974-8DB3-417C-8ECC-58AE47EB5ED2}" type="datetimeFigureOut">
              <a:rPr lang="en-IN" smtClean="0"/>
              <a:t>02-04-2025</a:t>
            </a:fld>
            <a:endParaRPr lang="en-IN"/>
          </a:p>
        </p:txBody>
      </p:sp>
      <p:sp>
        <p:nvSpPr>
          <p:cNvPr id="6" name="Footer Placeholder 5">
            <a:extLst>
              <a:ext uri="{FF2B5EF4-FFF2-40B4-BE49-F238E27FC236}">
                <a16:creationId xmlns:a16="http://schemas.microsoft.com/office/drawing/2014/main" id="{10F38022-14CD-779D-5B40-7EFBEC7E308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0F742EF-2499-EF69-F350-5F373D592336}"/>
              </a:ext>
            </a:extLst>
          </p:cNvPr>
          <p:cNvSpPr>
            <a:spLocks noGrp="1"/>
          </p:cNvSpPr>
          <p:nvPr>
            <p:ph type="sldNum" sz="quarter" idx="12"/>
          </p:nvPr>
        </p:nvSpPr>
        <p:spPr/>
        <p:txBody>
          <a:bodyPr/>
          <a:lstStyle/>
          <a:p>
            <a:fld id="{BB574827-5757-417D-89E5-161CB0C01E9F}" type="slidenum">
              <a:rPr lang="en-IN" smtClean="0"/>
              <a:t>‹#›</a:t>
            </a:fld>
            <a:endParaRPr lang="en-IN"/>
          </a:p>
        </p:txBody>
      </p:sp>
    </p:spTree>
    <p:extLst>
      <p:ext uri="{BB962C8B-B14F-4D97-AF65-F5344CB8AC3E}">
        <p14:creationId xmlns:p14="http://schemas.microsoft.com/office/powerpoint/2010/main" val="360338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13CCE-30B9-69F3-09B9-E3A53A9D13F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61BAE9-187A-F24D-5FFF-96AB39766C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122EEB-C107-66F3-E40D-D03C389848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5A84F3E-0C08-BF60-6710-31D86A04B3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70E78-F59E-1C88-D9E3-DB8700BA7F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9C6656B-4C03-831C-DB43-C5D47660492F}"/>
              </a:ext>
            </a:extLst>
          </p:cNvPr>
          <p:cNvSpPr>
            <a:spLocks noGrp="1"/>
          </p:cNvSpPr>
          <p:nvPr>
            <p:ph type="dt" sz="half" idx="10"/>
          </p:nvPr>
        </p:nvSpPr>
        <p:spPr/>
        <p:txBody>
          <a:bodyPr/>
          <a:lstStyle/>
          <a:p>
            <a:fld id="{B4302974-8DB3-417C-8ECC-58AE47EB5ED2}" type="datetimeFigureOut">
              <a:rPr lang="en-IN" smtClean="0"/>
              <a:t>02-04-2025</a:t>
            </a:fld>
            <a:endParaRPr lang="en-IN"/>
          </a:p>
        </p:txBody>
      </p:sp>
      <p:sp>
        <p:nvSpPr>
          <p:cNvPr id="8" name="Footer Placeholder 7">
            <a:extLst>
              <a:ext uri="{FF2B5EF4-FFF2-40B4-BE49-F238E27FC236}">
                <a16:creationId xmlns:a16="http://schemas.microsoft.com/office/drawing/2014/main" id="{D0B8E3E3-B727-4FA8-110A-DD3FE177BD6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122D4FE-4B23-48EC-CB42-69CE6BF98311}"/>
              </a:ext>
            </a:extLst>
          </p:cNvPr>
          <p:cNvSpPr>
            <a:spLocks noGrp="1"/>
          </p:cNvSpPr>
          <p:nvPr>
            <p:ph type="sldNum" sz="quarter" idx="12"/>
          </p:nvPr>
        </p:nvSpPr>
        <p:spPr/>
        <p:txBody>
          <a:bodyPr/>
          <a:lstStyle/>
          <a:p>
            <a:fld id="{BB574827-5757-417D-89E5-161CB0C01E9F}" type="slidenum">
              <a:rPr lang="en-IN" smtClean="0"/>
              <a:t>‹#›</a:t>
            </a:fld>
            <a:endParaRPr lang="en-IN"/>
          </a:p>
        </p:txBody>
      </p:sp>
    </p:spTree>
    <p:extLst>
      <p:ext uri="{BB962C8B-B14F-4D97-AF65-F5344CB8AC3E}">
        <p14:creationId xmlns:p14="http://schemas.microsoft.com/office/powerpoint/2010/main" val="1301835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3BD5-ECDF-C6D4-D270-CBAD42FB307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C601A63-A6EA-976F-8866-EC1EE224AB13}"/>
              </a:ext>
            </a:extLst>
          </p:cNvPr>
          <p:cNvSpPr>
            <a:spLocks noGrp="1"/>
          </p:cNvSpPr>
          <p:nvPr>
            <p:ph type="dt" sz="half" idx="10"/>
          </p:nvPr>
        </p:nvSpPr>
        <p:spPr/>
        <p:txBody>
          <a:bodyPr/>
          <a:lstStyle/>
          <a:p>
            <a:fld id="{B4302974-8DB3-417C-8ECC-58AE47EB5ED2}" type="datetimeFigureOut">
              <a:rPr lang="en-IN" smtClean="0"/>
              <a:t>02-04-2025</a:t>
            </a:fld>
            <a:endParaRPr lang="en-IN"/>
          </a:p>
        </p:txBody>
      </p:sp>
      <p:sp>
        <p:nvSpPr>
          <p:cNvPr id="4" name="Footer Placeholder 3">
            <a:extLst>
              <a:ext uri="{FF2B5EF4-FFF2-40B4-BE49-F238E27FC236}">
                <a16:creationId xmlns:a16="http://schemas.microsoft.com/office/drawing/2014/main" id="{E679750D-6C4B-13BD-AE8A-C07C80C9822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3662424-377C-000F-6D0E-136E207C6831}"/>
              </a:ext>
            </a:extLst>
          </p:cNvPr>
          <p:cNvSpPr>
            <a:spLocks noGrp="1"/>
          </p:cNvSpPr>
          <p:nvPr>
            <p:ph type="sldNum" sz="quarter" idx="12"/>
          </p:nvPr>
        </p:nvSpPr>
        <p:spPr/>
        <p:txBody>
          <a:bodyPr/>
          <a:lstStyle/>
          <a:p>
            <a:fld id="{BB574827-5757-417D-89E5-161CB0C01E9F}" type="slidenum">
              <a:rPr lang="en-IN" smtClean="0"/>
              <a:t>‹#›</a:t>
            </a:fld>
            <a:endParaRPr lang="en-IN"/>
          </a:p>
        </p:txBody>
      </p:sp>
    </p:spTree>
    <p:extLst>
      <p:ext uri="{BB962C8B-B14F-4D97-AF65-F5344CB8AC3E}">
        <p14:creationId xmlns:p14="http://schemas.microsoft.com/office/powerpoint/2010/main" val="259683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1457DA-D8AC-87F0-DC27-FED39897852B}"/>
              </a:ext>
            </a:extLst>
          </p:cNvPr>
          <p:cNvSpPr>
            <a:spLocks noGrp="1"/>
          </p:cNvSpPr>
          <p:nvPr>
            <p:ph type="dt" sz="half" idx="10"/>
          </p:nvPr>
        </p:nvSpPr>
        <p:spPr/>
        <p:txBody>
          <a:bodyPr/>
          <a:lstStyle/>
          <a:p>
            <a:fld id="{B4302974-8DB3-417C-8ECC-58AE47EB5ED2}" type="datetimeFigureOut">
              <a:rPr lang="en-IN" smtClean="0"/>
              <a:t>02-04-2025</a:t>
            </a:fld>
            <a:endParaRPr lang="en-IN"/>
          </a:p>
        </p:txBody>
      </p:sp>
      <p:sp>
        <p:nvSpPr>
          <p:cNvPr id="3" name="Footer Placeholder 2">
            <a:extLst>
              <a:ext uri="{FF2B5EF4-FFF2-40B4-BE49-F238E27FC236}">
                <a16:creationId xmlns:a16="http://schemas.microsoft.com/office/drawing/2014/main" id="{C01741BB-77EB-4722-822E-95AB47E6732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E99E1DD-5639-ED67-F270-C27799DE4357}"/>
              </a:ext>
            </a:extLst>
          </p:cNvPr>
          <p:cNvSpPr>
            <a:spLocks noGrp="1"/>
          </p:cNvSpPr>
          <p:nvPr>
            <p:ph type="sldNum" sz="quarter" idx="12"/>
          </p:nvPr>
        </p:nvSpPr>
        <p:spPr/>
        <p:txBody>
          <a:bodyPr/>
          <a:lstStyle/>
          <a:p>
            <a:fld id="{BB574827-5757-417D-89E5-161CB0C01E9F}" type="slidenum">
              <a:rPr lang="en-IN" smtClean="0"/>
              <a:t>‹#›</a:t>
            </a:fld>
            <a:endParaRPr lang="en-IN"/>
          </a:p>
        </p:txBody>
      </p:sp>
    </p:spTree>
    <p:extLst>
      <p:ext uri="{BB962C8B-B14F-4D97-AF65-F5344CB8AC3E}">
        <p14:creationId xmlns:p14="http://schemas.microsoft.com/office/powerpoint/2010/main" val="2549277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411D-A6D5-709C-E421-5BBCE86228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E68E4C4-BDBD-E297-A093-4AF0AF549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87F4448-E88C-F486-B76F-E2D93EF962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480700-DCA9-B6F6-FC77-2B942DD637BE}"/>
              </a:ext>
            </a:extLst>
          </p:cNvPr>
          <p:cNvSpPr>
            <a:spLocks noGrp="1"/>
          </p:cNvSpPr>
          <p:nvPr>
            <p:ph type="dt" sz="half" idx="10"/>
          </p:nvPr>
        </p:nvSpPr>
        <p:spPr/>
        <p:txBody>
          <a:bodyPr/>
          <a:lstStyle/>
          <a:p>
            <a:fld id="{B4302974-8DB3-417C-8ECC-58AE47EB5ED2}" type="datetimeFigureOut">
              <a:rPr lang="en-IN" smtClean="0"/>
              <a:t>02-04-2025</a:t>
            </a:fld>
            <a:endParaRPr lang="en-IN"/>
          </a:p>
        </p:txBody>
      </p:sp>
      <p:sp>
        <p:nvSpPr>
          <p:cNvPr id="6" name="Footer Placeholder 5">
            <a:extLst>
              <a:ext uri="{FF2B5EF4-FFF2-40B4-BE49-F238E27FC236}">
                <a16:creationId xmlns:a16="http://schemas.microsoft.com/office/drawing/2014/main" id="{BE423EAE-669A-9C06-4FE5-13D0AED71C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264840-C091-BD4D-132C-41C0282FE97F}"/>
              </a:ext>
            </a:extLst>
          </p:cNvPr>
          <p:cNvSpPr>
            <a:spLocks noGrp="1"/>
          </p:cNvSpPr>
          <p:nvPr>
            <p:ph type="sldNum" sz="quarter" idx="12"/>
          </p:nvPr>
        </p:nvSpPr>
        <p:spPr/>
        <p:txBody>
          <a:bodyPr/>
          <a:lstStyle/>
          <a:p>
            <a:fld id="{BB574827-5757-417D-89E5-161CB0C01E9F}" type="slidenum">
              <a:rPr lang="en-IN" smtClean="0"/>
              <a:t>‹#›</a:t>
            </a:fld>
            <a:endParaRPr lang="en-IN"/>
          </a:p>
        </p:txBody>
      </p:sp>
    </p:spTree>
    <p:extLst>
      <p:ext uri="{BB962C8B-B14F-4D97-AF65-F5344CB8AC3E}">
        <p14:creationId xmlns:p14="http://schemas.microsoft.com/office/powerpoint/2010/main" val="1531950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581A4-9FE0-F193-67AA-23E13B905D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160C0F-8356-BC72-FBC1-68264EE3FA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2B9DD23-9759-A99F-6C84-1073FF4A82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F472DF-42E5-0E2A-BA6C-0F3F549D6B9C}"/>
              </a:ext>
            </a:extLst>
          </p:cNvPr>
          <p:cNvSpPr>
            <a:spLocks noGrp="1"/>
          </p:cNvSpPr>
          <p:nvPr>
            <p:ph type="dt" sz="half" idx="10"/>
          </p:nvPr>
        </p:nvSpPr>
        <p:spPr/>
        <p:txBody>
          <a:bodyPr/>
          <a:lstStyle/>
          <a:p>
            <a:fld id="{B4302974-8DB3-417C-8ECC-58AE47EB5ED2}" type="datetimeFigureOut">
              <a:rPr lang="en-IN" smtClean="0"/>
              <a:t>02-04-2025</a:t>
            </a:fld>
            <a:endParaRPr lang="en-IN"/>
          </a:p>
        </p:txBody>
      </p:sp>
      <p:sp>
        <p:nvSpPr>
          <p:cNvPr id="6" name="Footer Placeholder 5">
            <a:extLst>
              <a:ext uri="{FF2B5EF4-FFF2-40B4-BE49-F238E27FC236}">
                <a16:creationId xmlns:a16="http://schemas.microsoft.com/office/drawing/2014/main" id="{F48E9D7E-0D66-9039-DE86-5E50A5AC96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BC6E16-E123-A344-6410-BCAAC915E1DC}"/>
              </a:ext>
            </a:extLst>
          </p:cNvPr>
          <p:cNvSpPr>
            <a:spLocks noGrp="1"/>
          </p:cNvSpPr>
          <p:nvPr>
            <p:ph type="sldNum" sz="quarter" idx="12"/>
          </p:nvPr>
        </p:nvSpPr>
        <p:spPr/>
        <p:txBody>
          <a:bodyPr/>
          <a:lstStyle/>
          <a:p>
            <a:fld id="{BB574827-5757-417D-89E5-161CB0C01E9F}" type="slidenum">
              <a:rPr lang="en-IN" smtClean="0"/>
              <a:t>‹#›</a:t>
            </a:fld>
            <a:endParaRPr lang="en-IN"/>
          </a:p>
        </p:txBody>
      </p:sp>
    </p:spTree>
    <p:extLst>
      <p:ext uri="{BB962C8B-B14F-4D97-AF65-F5344CB8AC3E}">
        <p14:creationId xmlns:p14="http://schemas.microsoft.com/office/powerpoint/2010/main" val="3526965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964641-3BFF-FBE3-0C82-E1504952DF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FFB7DFD-5499-3AEB-1F72-8F08A86DE9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2D1058-42B8-BEC5-77E1-C4E3BDB14F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302974-8DB3-417C-8ECC-58AE47EB5ED2}" type="datetimeFigureOut">
              <a:rPr lang="en-IN" smtClean="0"/>
              <a:t>02-04-2025</a:t>
            </a:fld>
            <a:endParaRPr lang="en-IN"/>
          </a:p>
        </p:txBody>
      </p:sp>
      <p:sp>
        <p:nvSpPr>
          <p:cNvPr id="5" name="Footer Placeholder 4">
            <a:extLst>
              <a:ext uri="{FF2B5EF4-FFF2-40B4-BE49-F238E27FC236}">
                <a16:creationId xmlns:a16="http://schemas.microsoft.com/office/drawing/2014/main" id="{4B85954E-DAFD-56A1-162A-7AB31CA037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CE6F420-21A8-5581-D510-04FFE57080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574827-5757-417D-89E5-161CB0C01E9F}" type="slidenum">
              <a:rPr lang="en-IN" smtClean="0"/>
              <a:t>‹#›</a:t>
            </a:fld>
            <a:endParaRPr lang="en-IN"/>
          </a:p>
        </p:txBody>
      </p:sp>
    </p:spTree>
    <p:extLst>
      <p:ext uri="{BB962C8B-B14F-4D97-AF65-F5344CB8AC3E}">
        <p14:creationId xmlns:p14="http://schemas.microsoft.com/office/powerpoint/2010/main" val="133280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EFD26-EDA1-D78E-9021-C196A86160B9}"/>
              </a:ext>
            </a:extLst>
          </p:cNvPr>
          <p:cNvSpPr>
            <a:spLocks noGrp="1"/>
          </p:cNvSpPr>
          <p:nvPr>
            <p:ph type="ctrTitle"/>
          </p:nvPr>
        </p:nvSpPr>
        <p:spPr>
          <a:xfrm>
            <a:off x="0" y="501445"/>
            <a:ext cx="12192000" cy="1170039"/>
          </a:xfrm>
        </p:spPr>
        <p:txBody>
          <a:bodyPr>
            <a:normAutofit/>
          </a:bodyPr>
          <a:lstStyle/>
          <a:p>
            <a:r>
              <a:rPr lang="en-US" sz="3000" b="1" dirty="0">
                <a:solidFill>
                  <a:srgbClr val="FF0000"/>
                </a:solidFill>
                <a:latin typeface="Times New Roman" panose="02020603050405020304" pitchFamily="18" charset="0"/>
                <a:cs typeface="Times New Roman" panose="02020603050405020304" pitchFamily="18" charset="0"/>
              </a:rPr>
              <a:t>KALLAM HARANADHAREDDY INSTITUTE OF TECHNOLOGY</a:t>
            </a:r>
            <a:br>
              <a:rPr lang="en-US" sz="3000" b="1" dirty="0">
                <a:solidFill>
                  <a:srgbClr val="FF0000"/>
                </a:solidFill>
                <a:latin typeface="Times New Roman" panose="02020603050405020304" pitchFamily="18" charset="0"/>
                <a:cs typeface="Times New Roman" panose="02020603050405020304" pitchFamily="18" charset="0"/>
              </a:rPr>
            </a:br>
            <a:r>
              <a:rPr lang="en-US" sz="3000" b="1" dirty="0">
                <a:solidFill>
                  <a:srgbClr val="FF0000"/>
                </a:solidFill>
                <a:latin typeface="Times New Roman" panose="02020603050405020304" pitchFamily="18" charset="0"/>
                <a:cs typeface="Times New Roman" panose="02020603050405020304" pitchFamily="18" charset="0"/>
              </a:rPr>
              <a:t>(AUTONOMOUS)</a:t>
            </a:r>
            <a:endParaRPr lang="en-IN" sz="3000" b="1" dirty="0">
              <a:solidFill>
                <a:srgbClr val="FF000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1851CCA-781F-810D-C041-CE0C9F759C4A}"/>
              </a:ext>
            </a:extLst>
          </p:cNvPr>
          <p:cNvSpPr>
            <a:spLocks noGrp="1"/>
          </p:cNvSpPr>
          <p:nvPr>
            <p:ph type="subTitle" idx="1"/>
          </p:nvPr>
        </p:nvSpPr>
        <p:spPr>
          <a:xfrm>
            <a:off x="1410929" y="5302504"/>
            <a:ext cx="9370142" cy="960643"/>
          </a:xfrm>
        </p:spPr>
        <p:txBody>
          <a:bodyPr>
            <a:normAutofit/>
          </a:bodyPr>
          <a:lstStyle/>
          <a:p>
            <a:r>
              <a:rPr lang="en-US" sz="3000" b="1" dirty="0">
                <a:latin typeface="Times New Roman" panose="02020603050405020304" pitchFamily="18" charset="0"/>
                <a:cs typeface="Times New Roman" panose="02020603050405020304" pitchFamily="18" charset="0"/>
              </a:rPr>
              <a:t>DEPARTMENT OF INFORMATION TECHNOLOGY </a:t>
            </a:r>
            <a:endParaRPr lang="en-IN" sz="3000" b="1" dirty="0">
              <a:latin typeface="Times New Roman" panose="02020603050405020304" pitchFamily="18" charset="0"/>
              <a:cs typeface="Times New Roman" panose="02020603050405020304" pitchFamily="18" charset="0"/>
            </a:endParaRPr>
          </a:p>
        </p:txBody>
      </p:sp>
      <p:sp>
        <p:nvSpPr>
          <p:cNvPr id="4" name="Freeform 11">
            <a:extLst>
              <a:ext uri="{FF2B5EF4-FFF2-40B4-BE49-F238E27FC236}">
                <a16:creationId xmlns:a16="http://schemas.microsoft.com/office/drawing/2014/main" id="{CD28B28E-D01B-34C1-599A-1B53C2E9430A}"/>
              </a:ext>
            </a:extLst>
          </p:cNvPr>
          <p:cNvSpPr/>
          <p:nvPr/>
        </p:nvSpPr>
        <p:spPr>
          <a:xfrm>
            <a:off x="4343805" y="2020286"/>
            <a:ext cx="3504390" cy="2817428"/>
          </a:xfrm>
          <a:custGeom>
            <a:avLst/>
            <a:gdLst/>
            <a:ahLst/>
            <a:cxnLst/>
            <a:rect l="l" t="t" r="r" b="b"/>
            <a:pathLst>
              <a:path w="6859269" h="6143137">
                <a:moveTo>
                  <a:pt x="0" y="0"/>
                </a:moveTo>
                <a:lnTo>
                  <a:pt x="6859268" y="0"/>
                </a:lnTo>
                <a:lnTo>
                  <a:pt x="6859268" y="6143137"/>
                </a:lnTo>
                <a:lnTo>
                  <a:pt x="0" y="6143137"/>
                </a:lnTo>
                <a:lnTo>
                  <a:pt x="0" y="0"/>
                </a:lnTo>
                <a:close/>
              </a:path>
            </a:pathLst>
          </a:custGeom>
          <a:blipFill>
            <a:blip r:embed="rId2"/>
            <a:stretch>
              <a:fillRect t="-1724" b="-16902"/>
            </a:stretch>
          </a:blipFill>
        </p:spPr>
        <p:txBody>
          <a:bodyPr/>
          <a:lstStyle/>
          <a:p>
            <a:endParaRPr lang="en-IN"/>
          </a:p>
        </p:txBody>
      </p:sp>
    </p:spTree>
    <p:extLst>
      <p:ext uri="{BB962C8B-B14F-4D97-AF65-F5344CB8AC3E}">
        <p14:creationId xmlns:p14="http://schemas.microsoft.com/office/powerpoint/2010/main" val="1962029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846D84-401B-3426-F9F8-39D69426A93C}"/>
              </a:ext>
            </a:extLst>
          </p:cNvPr>
          <p:cNvSpPr txBox="1"/>
          <p:nvPr/>
        </p:nvSpPr>
        <p:spPr>
          <a:xfrm>
            <a:off x="973393" y="648929"/>
            <a:ext cx="8170606" cy="646331"/>
          </a:xfrm>
          <a:prstGeom prst="rect">
            <a:avLst/>
          </a:prstGeom>
          <a:noFill/>
        </p:spPr>
        <p:txBody>
          <a:bodyPr wrap="square">
            <a:spAutoFit/>
          </a:bodyPr>
          <a:lstStyle/>
          <a:p>
            <a:r>
              <a:rPr lang="en-IN" sz="3600" b="1" dirty="0">
                <a:latin typeface="Times New Roman" panose="02020603050405020304" pitchFamily="18" charset="0"/>
                <a:cs typeface="Times New Roman" panose="02020603050405020304" pitchFamily="18" charset="0"/>
              </a:rPr>
              <a:t>Existing System</a:t>
            </a:r>
          </a:p>
        </p:txBody>
      </p:sp>
      <p:pic>
        <p:nvPicPr>
          <p:cNvPr id="4" name="Picture 3">
            <a:extLst>
              <a:ext uri="{FF2B5EF4-FFF2-40B4-BE49-F238E27FC236}">
                <a16:creationId xmlns:a16="http://schemas.microsoft.com/office/drawing/2014/main" id="{F2FD8C20-CB72-C46F-83AB-D3C7CD3D1553}"/>
              </a:ext>
            </a:extLst>
          </p:cNvPr>
          <p:cNvPicPr>
            <a:picLocks noChangeAspect="1"/>
          </p:cNvPicPr>
          <p:nvPr/>
        </p:nvPicPr>
        <p:blipFill>
          <a:blip r:embed="rId2"/>
          <a:stretch>
            <a:fillRect/>
          </a:stretch>
        </p:blipFill>
        <p:spPr>
          <a:xfrm>
            <a:off x="3591849" y="3066340"/>
            <a:ext cx="5008302" cy="3142731"/>
          </a:xfrm>
          <a:prstGeom prst="rect">
            <a:avLst/>
          </a:prstGeom>
        </p:spPr>
      </p:pic>
      <p:sp>
        <p:nvSpPr>
          <p:cNvPr id="6" name="TextBox 5">
            <a:extLst>
              <a:ext uri="{FF2B5EF4-FFF2-40B4-BE49-F238E27FC236}">
                <a16:creationId xmlns:a16="http://schemas.microsoft.com/office/drawing/2014/main" id="{5357F7E4-9107-DAC2-7962-6DD6E9507B29}"/>
              </a:ext>
            </a:extLst>
          </p:cNvPr>
          <p:cNvSpPr txBox="1"/>
          <p:nvPr/>
        </p:nvSpPr>
        <p:spPr>
          <a:xfrm>
            <a:off x="973393" y="1386348"/>
            <a:ext cx="10658167" cy="1519903"/>
          </a:xfrm>
          <a:prstGeom prst="rect">
            <a:avLst/>
          </a:prstGeom>
          <a:noFill/>
        </p:spPr>
        <p:txBody>
          <a:bodyPr wrap="square">
            <a:spAutoFit/>
          </a:bodyPr>
          <a:lstStyle/>
          <a:p>
            <a:pPr algn="just">
              <a:lnSpc>
                <a:spcPct val="150000"/>
              </a:lnSpc>
            </a:pPr>
            <a:r>
              <a:rPr lang="en-US" sz="2800" b="1" dirty="0">
                <a:latin typeface="Times New Roman" panose="02020603050405020304" pitchFamily="18" charset="0"/>
                <a:cs typeface="Times New Roman" panose="02020603050405020304" pitchFamily="18" charset="0"/>
              </a:rPr>
              <a:t>Hybrid Filtering System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most widely used approach, combining Collaborative Filtering and Content-Based Filtering for accurate and personalized recommendations.</a:t>
            </a:r>
          </a:p>
        </p:txBody>
      </p:sp>
      <p:sp>
        <p:nvSpPr>
          <p:cNvPr id="2" name="TextBox 1">
            <a:extLst>
              <a:ext uri="{FF2B5EF4-FFF2-40B4-BE49-F238E27FC236}">
                <a16:creationId xmlns:a16="http://schemas.microsoft.com/office/drawing/2014/main" id="{6DFC8315-48C8-50BD-B3AF-098026D402D1}"/>
              </a:ext>
            </a:extLst>
          </p:cNvPr>
          <p:cNvSpPr txBox="1"/>
          <p:nvPr/>
        </p:nvSpPr>
        <p:spPr>
          <a:xfrm>
            <a:off x="4798141" y="6297561"/>
            <a:ext cx="341855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3 Hybrid filtering system</a:t>
            </a:r>
          </a:p>
        </p:txBody>
      </p:sp>
    </p:spTree>
    <p:extLst>
      <p:ext uri="{BB962C8B-B14F-4D97-AF65-F5344CB8AC3E}">
        <p14:creationId xmlns:p14="http://schemas.microsoft.com/office/powerpoint/2010/main" val="3157320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4599A0-CD77-2207-3E31-5D15B8AC6750}"/>
              </a:ext>
            </a:extLst>
          </p:cNvPr>
          <p:cNvPicPr>
            <a:picLocks noChangeAspect="1"/>
          </p:cNvPicPr>
          <p:nvPr/>
        </p:nvPicPr>
        <p:blipFill>
          <a:blip r:embed="rId2"/>
          <a:stretch>
            <a:fillRect/>
          </a:stretch>
        </p:blipFill>
        <p:spPr>
          <a:xfrm>
            <a:off x="7367939" y="3734829"/>
            <a:ext cx="2812025" cy="2193090"/>
          </a:xfrm>
          <a:prstGeom prst="rect">
            <a:avLst/>
          </a:prstGeom>
        </p:spPr>
      </p:pic>
      <p:pic>
        <p:nvPicPr>
          <p:cNvPr id="8" name="Picture 7">
            <a:extLst>
              <a:ext uri="{FF2B5EF4-FFF2-40B4-BE49-F238E27FC236}">
                <a16:creationId xmlns:a16="http://schemas.microsoft.com/office/drawing/2014/main" id="{6C0A14AC-0B5F-CDA5-3C79-C061FE71C113}"/>
              </a:ext>
            </a:extLst>
          </p:cNvPr>
          <p:cNvPicPr>
            <a:picLocks noChangeAspect="1"/>
          </p:cNvPicPr>
          <p:nvPr/>
        </p:nvPicPr>
        <p:blipFill>
          <a:blip r:embed="rId3"/>
          <a:stretch>
            <a:fillRect/>
          </a:stretch>
        </p:blipFill>
        <p:spPr>
          <a:xfrm>
            <a:off x="1181211" y="3355842"/>
            <a:ext cx="4077705" cy="2951064"/>
          </a:xfrm>
          <a:prstGeom prst="rect">
            <a:avLst/>
          </a:prstGeom>
        </p:spPr>
      </p:pic>
      <p:sp>
        <p:nvSpPr>
          <p:cNvPr id="13" name="TextBox 12">
            <a:extLst>
              <a:ext uri="{FF2B5EF4-FFF2-40B4-BE49-F238E27FC236}">
                <a16:creationId xmlns:a16="http://schemas.microsoft.com/office/drawing/2014/main" id="{913A602C-0954-A1D3-A081-D86E03AA2EB7}"/>
              </a:ext>
            </a:extLst>
          </p:cNvPr>
          <p:cNvSpPr txBox="1"/>
          <p:nvPr/>
        </p:nvSpPr>
        <p:spPr>
          <a:xfrm>
            <a:off x="766916" y="747252"/>
            <a:ext cx="4906297" cy="2350900"/>
          </a:xfrm>
          <a:prstGeom prst="rect">
            <a:avLst/>
          </a:prstGeom>
          <a:noFill/>
        </p:spPr>
        <p:txBody>
          <a:bodyPr wrap="square" rtlCol="0">
            <a:spAutoFit/>
          </a:bodyPr>
          <a:lstStyle/>
          <a:p>
            <a:pPr algn="just">
              <a:lnSpc>
                <a:spcPct val="150000"/>
              </a:lnSpc>
            </a:pPr>
            <a:r>
              <a:rPr lang="en-US" sz="2800" b="1" dirty="0">
                <a:latin typeface="Times New Roman" panose="02020603050405020304" pitchFamily="18" charset="0"/>
                <a:cs typeface="Times New Roman" panose="02020603050405020304" pitchFamily="18" charset="0"/>
              </a:rPr>
              <a:t>Content-Based Filtering </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Analyses song features (genre, tempo, lyrics) to recommend similar songs.</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Does not rely on other users’ data.</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Example: Apple Music’s personalized playlists.</a:t>
            </a:r>
          </a:p>
        </p:txBody>
      </p:sp>
      <p:sp>
        <p:nvSpPr>
          <p:cNvPr id="14" name="TextBox 13">
            <a:extLst>
              <a:ext uri="{FF2B5EF4-FFF2-40B4-BE49-F238E27FC236}">
                <a16:creationId xmlns:a16="http://schemas.microsoft.com/office/drawing/2014/main" id="{F7938529-9565-6F72-AD35-7ECA74E291E2}"/>
              </a:ext>
            </a:extLst>
          </p:cNvPr>
          <p:cNvSpPr txBox="1"/>
          <p:nvPr/>
        </p:nvSpPr>
        <p:spPr>
          <a:xfrm>
            <a:off x="6233653" y="747253"/>
            <a:ext cx="4906297" cy="2858731"/>
          </a:xfrm>
          <a:prstGeom prst="rect">
            <a:avLst/>
          </a:prstGeom>
          <a:noFill/>
        </p:spPr>
        <p:txBody>
          <a:bodyPr wrap="square" rtlCol="0">
            <a:spAutoFit/>
          </a:bodyPr>
          <a:lstStyle/>
          <a:p>
            <a:pPr algn="just">
              <a:lnSpc>
                <a:spcPct val="150000"/>
              </a:lnSpc>
            </a:pPr>
            <a:r>
              <a:rPr lang="en-US" sz="2800" b="1" dirty="0">
                <a:latin typeface="Times New Roman" panose="02020603050405020304" pitchFamily="18" charset="0"/>
                <a:cs typeface="Times New Roman" panose="02020603050405020304" pitchFamily="18" charset="0"/>
              </a:rPr>
              <a:t>Collaborative Filtering</a:t>
            </a:r>
            <a:r>
              <a:rPr lang="en-US" sz="3200" b="1" dirty="0">
                <a:latin typeface="Times New Roman" panose="02020603050405020304" pitchFamily="18" charset="0"/>
                <a:cs typeface="Times New Roman" panose="02020603050405020304" pitchFamily="18" charset="0"/>
              </a:rPr>
              <a:t> </a:t>
            </a:r>
          </a:p>
          <a:p>
            <a:pPr marL="457200" indent="-4572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Recommends songs based on user preferences and listening history.</a:t>
            </a:r>
          </a:p>
          <a:p>
            <a:pPr marL="457200" indent="-4572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Uses data from similar users to suggest music.</a:t>
            </a:r>
          </a:p>
          <a:p>
            <a:pPr marL="457200" indent="-4572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Example : Spotify&amp; YouTube Music’s recommendation engine.</a:t>
            </a:r>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29E88E2-15BE-0CB4-F8A7-30F3F889621C}"/>
              </a:ext>
            </a:extLst>
          </p:cNvPr>
          <p:cNvSpPr txBox="1"/>
          <p:nvPr/>
        </p:nvSpPr>
        <p:spPr>
          <a:xfrm>
            <a:off x="1375622" y="6306906"/>
            <a:ext cx="346184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4 Content based filtering</a:t>
            </a:r>
          </a:p>
        </p:txBody>
      </p:sp>
      <p:sp>
        <p:nvSpPr>
          <p:cNvPr id="3" name="TextBox 2">
            <a:extLst>
              <a:ext uri="{FF2B5EF4-FFF2-40B4-BE49-F238E27FC236}">
                <a16:creationId xmlns:a16="http://schemas.microsoft.com/office/drawing/2014/main" id="{028B61C1-10C8-B999-D7A2-6757A8D59B6B}"/>
              </a:ext>
            </a:extLst>
          </p:cNvPr>
          <p:cNvSpPr txBox="1"/>
          <p:nvPr/>
        </p:nvSpPr>
        <p:spPr>
          <a:xfrm>
            <a:off x="7482350" y="6301502"/>
            <a:ext cx="318565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5 Collaborative filtering</a:t>
            </a:r>
          </a:p>
        </p:txBody>
      </p:sp>
    </p:spTree>
    <p:extLst>
      <p:ext uri="{BB962C8B-B14F-4D97-AF65-F5344CB8AC3E}">
        <p14:creationId xmlns:p14="http://schemas.microsoft.com/office/powerpoint/2010/main" val="3229884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C230DD-06BA-D880-CDDF-DD735C4D9068}"/>
              </a:ext>
            </a:extLst>
          </p:cNvPr>
          <p:cNvSpPr txBox="1"/>
          <p:nvPr/>
        </p:nvSpPr>
        <p:spPr>
          <a:xfrm>
            <a:off x="796412" y="884903"/>
            <a:ext cx="8111613" cy="646331"/>
          </a:xfrm>
          <a:prstGeom prst="rect">
            <a:avLst/>
          </a:prstGeom>
          <a:noFill/>
        </p:spPr>
        <p:txBody>
          <a:bodyPr wrap="square" rtlCol="0">
            <a:spAutoFit/>
          </a:bodyPr>
          <a:lstStyle/>
          <a:p>
            <a:pPr algn="just"/>
            <a:r>
              <a:rPr lang="en-IN" sz="3600" b="1" dirty="0">
                <a:latin typeface="Times New Roman" panose="02020603050405020304" pitchFamily="18" charset="0"/>
                <a:cs typeface="Times New Roman" panose="02020603050405020304" pitchFamily="18" charset="0"/>
              </a:rPr>
              <a:t>Drawbacks in Existing System</a:t>
            </a:r>
          </a:p>
        </p:txBody>
      </p:sp>
      <p:sp>
        <p:nvSpPr>
          <p:cNvPr id="6" name="TextBox 5">
            <a:extLst>
              <a:ext uri="{FF2B5EF4-FFF2-40B4-BE49-F238E27FC236}">
                <a16:creationId xmlns:a16="http://schemas.microsoft.com/office/drawing/2014/main" id="{D38E656F-24F9-522C-7279-07A0FB30E808}"/>
              </a:ext>
            </a:extLst>
          </p:cNvPr>
          <p:cNvSpPr txBox="1"/>
          <p:nvPr/>
        </p:nvSpPr>
        <p:spPr>
          <a:xfrm>
            <a:off x="796412" y="1612490"/>
            <a:ext cx="5437240" cy="419198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Memory and CPU usage increase as a result of processing a large dataset.</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Mood of the user is not predicted.</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Trained model is an overfit model.</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 better interface.</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Songs are suggested based on users search history.</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They recommend songs based on user history, ratings, or genre preferences.</a:t>
            </a:r>
          </a:p>
        </p:txBody>
      </p:sp>
      <p:pic>
        <p:nvPicPr>
          <p:cNvPr id="3" name="Picture 2">
            <a:extLst>
              <a:ext uri="{FF2B5EF4-FFF2-40B4-BE49-F238E27FC236}">
                <a16:creationId xmlns:a16="http://schemas.microsoft.com/office/drawing/2014/main" id="{068C12B9-C1F8-5ECA-3948-2807E284F484}"/>
              </a:ext>
            </a:extLst>
          </p:cNvPr>
          <p:cNvPicPr>
            <a:picLocks noChangeAspect="1"/>
          </p:cNvPicPr>
          <p:nvPr/>
        </p:nvPicPr>
        <p:blipFill>
          <a:blip r:embed="rId2"/>
          <a:stretch>
            <a:fillRect/>
          </a:stretch>
        </p:blipFill>
        <p:spPr>
          <a:xfrm>
            <a:off x="7167716" y="1720646"/>
            <a:ext cx="4227872" cy="4227872"/>
          </a:xfrm>
          <a:prstGeom prst="rect">
            <a:avLst/>
          </a:prstGeom>
        </p:spPr>
      </p:pic>
    </p:spTree>
    <p:extLst>
      <p:ext uri="{BB962C8B-B14F-4D97-AF65-F5344CB8AC3E}">
        <p14:creationId xmlns:p14="http://schemas.microsoft.com/office/powerpoint/2010/main" val="2688113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595F7D-8BA6-5360-5C5B-3B3BC44E7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1983" y="848033"/>
            <a:ext cx="6936035" cy="4965290"/>
          </a:xfrm>
          <a:prstGeom prst="rect">
            <a:avLst/>
          </a:prstGeom>
        </p:spPr>
      </p:pic>
      <p:sp>
        <p:nvSpPr>
          <p:cNvPr id="7" name="TextBox 6">
            <a:extLst>
              <a:ext uri="{FF2B5EF4-FFF2-40B4-BE49-F238E27FC236}">
                <a16:creationId xmlns:a16="http://schemas.microsoft.com/office/drawing/2014/main" id="{A8759A73-B9D1-5028-3EA0-8555D9B2935C}"/>
              </a:ext>
            </a:extLst>
          </p:cNvPr>
          <p:cNvSpPr txBox="1"/>
          <p:nvPr/>
        </p:nvSpPr>
        <p:spPr>
          <a:xfrm>
            <a:off x="924232" y="920131"/>
            <a:ext cx="3844413" cy="646331"/>
          </a:xfrm>
          <a:prstGeom prst="rect">
            <a:avLst/>
          </a:prstGeom>
          <a:noFill/>
        </p:spPr>
        <p:txBody>
          <a:bodyPr wrap="square">
            <a:spAutoFit/>
          </a:bodyPr>
          <a:lstStyle/>
          <a:p>
            <a:r>
              <a:rPr lang="en-IN" sz="3600" b="1" dirty="0">
                <a:latin typeface="Times New Roman" panose="02020603050405020304" pitchFamily="18" charset="0"/>
                <a:cs typeface="Times New Roman" panose="02020603050405020304" pitchFamily="18" charset="0"/>
              </a:rPr>
              <a:t>Proposed System</a:t>
            </a:r>
          </a:p>
        </p:txBody>
      </p:sp>
      <p:sp>
        <p:nvSpPr>
          <p:cNvPr id="3" name="TextBox 2">
            <a:extLst>
              <a:ext uri="{FF2B5EF4-FFF2-40B4-BE49-F238E27FC236}">
                <a16:creationId xmlns:a16="http://schemas.microsoft.com/office/drawing/2014/main" id="{AAD8059D-EE66-72BA-D5B9-40C9D839AABD}"/>
              </a:ext>
            </a:extLst>
          </p:cNvPr>
          <p:cNvSpPr txBox="1"/>
          <p:nvPr/>
        </p:nvSpPr>
        <p:spPr>
          <a:xfrm>
            <a:off x="1022555" y="1740310"/>
            <a:ext cx="3352800" cy="4197559"/>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The proposed Emotion-Based Music Recommender System (EBMRS) aims to enhance user experience by selecting music based on their emotional state. The system utilizes facial expression recognition and/or voice analysis to detect emotions and recommend suitable music accordingly.</a:t>
            </a:r>
          </a:p>
        </p:txBody>
      </p:sp>
      <p:sp>
        <p:nvSpPr>
          <p:cNvPr id="4" name="TextBox 3">
            <a:extLst>
              <a:ext uri="{FF2B5EF4-FFF2-40B4-BE49-F238E27FC236}">
                <a16:creationId xmlns:a16="http://schemas.microsoft.com/office/drawing/2014/main" id="{C4CBBCD0-B08C-8BE6-2AF3-5594B560BB47}"/>
              </a:ext>
            </a:extLst>
          </p:cNvPr>
          <p:cNvSpPr txBox="1"/>
          <p:nvPr/>
        </p:nvSpPr>
        <p:spPr>
          <a:xfrm>
            <a:off x="6017340" y="6125497"/>
            <a:ext cx="488663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6: Proposed System</a:t>
            </a:r>
          </a:p>
        </p:txBody>
      </p:sp>
    </p:spTree>
    <p:extLst>
      <p:ext uri="{BB962C8B-B14F-4D97-AF65-F5344CB8AC3E}">
        <p14:creationId xmlns:p14="http://schemas.microsoft.com/office/powerpoint/2010/main" val="450476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8348234-FC73-F2C1-673D-8B359B34CB52}"/>
              </a:ext>
            </a:extLst>
          </p:cNvPr>
          <p:cNvSpPr txBox="1"/>
          <p:nvPr/>
        </p:nvSpPr>
        <p:spPr>
          <a:xfrm>
            <a:off x="511277" y="245806"/>
            <a:ext cx="8583561" cy="646331"/>
          </a:xfrm>
          <a:prstGeom prst="rect">
            <a:avLst/>
          </a:prstGeom>
          <a:noFill/>
        </p:spPr>
        <p:txBody>
          <a:bodyPr wrap="square">
            <a:spAutoFit/>
          </a:bodyPr>
          <a:lstStyle/>
          <a:p>
            <a:r>
              <a:rPr lang="en-IN" sz="3600" b="1" dirty="0">
                <a:latin typeface="Times New Roman" panose="02020603050405020304" pitchFamily="18" charset="0"/>
                <a:cs typeface="Times New Roman" panose="02020603050405020304" pitchFamily="18" charset="0"/>
              </a:rPr>
              <a:t>Proposed System</a:t>
            </a:r>
          </a:p>
        </p:txBody>
      </p:sp>
      <p:pic>
        <p:nvPicPr>
          <p:cNvPr id="2" name="Picture 1">
            <a:extLst>
              <a:ext uri="{FF2B5EF4-FFF2-40B4-BE49-F238E27FC236}">
                <a16:creationId xmlns:a16="http://schemas.microsoft.com/office/drawing/2014/main" id="{B9331A7A-D10D-B8EE-43E6-F216116A1657}"/>
              </a:ext>
            </a:extLst>
          </p:cNvPr>
          <p:cNvPicPr>
            <a:picLocks noChangeAspect="1"/>
          </p:cNvPicPr>
          <p:nvPr/>
        </p:nvPicPr>
        <p:blipFill>
          <a:blip r:embed="rId2"/>
          <a:stretch>
            <a:fillRect/>
          </a:stretch>
        </p:blipFill>
        <p:spPr>
          <a:xfrm>
            <a:off x="1580479" y="1002890"/>
            <a:ext cx="9031041" cy="4852220"/>
          </a:xfrm>
          <a:prstGeom prst="rect">
            <a:avLst/>
          </a:prstGeom>
        </p:spPr>
      </p:pic>
      <p:sp>
        <p:nvSpPr>
          <p:cNvPr id="3" name="TextBox 2">
            <a:extLst>
              <a:ext uri="{FF2B5EF4-FFF2-40B4-BE49-F238E27FC236}">
                <a16:creationId xmlns:a16="http://schemas.microsoft.com/office/drawing/2014/main" id="{E5021676-23E6-E91A-594F-3AED0E630CAE}"/>
              </a:ext>
            </a:extLst>
          </p:cNvPr>
          <p:cNvSpPr txBox="1"/>
          <p:nvPr/>
        </p:nvSpPr>
        <p:spPr>
          <a:xfrm>
            <a:off x="4291779" y="6154994"/>
            <a:ext cx="360843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7: Proposed system in detail </a:t>
            </a:r>
          </a:p>
        </p:txBody>
      </p:sp>
    </p:spTree>
    <p:extLst>
      <p:ext uri="{BB962C8B-B14F-4D97-AF65-F5344CB8AC3E}">
        <p14:creationId xmlns:p14="http://schemas.microsoft.com/office/powerpoint/2010/main" val="369798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4A9BBEB-DF8B-6CFD-4022-13D4D4806F81}"/>
              </a:ext>
            </a:extLst>
          </p:cNvPr>
          <p:cNvSpPr txBox="1"/>
          <p:nvPr/>
        </p:nvSpPr>
        <p:spPr>
          <a:xfrm>
            <a:off x="865238" y="1297858"/>
            <a:ext cx="5161935" cy="2120068"/>
          </a:xfrm>
          <a:prstGeom prst="rect">
            <a:avLst/>
          </a:prstGeom>
          <a:noFill/>
        </p:spPr>
        <p:txBody>
          <a:bodyPr wrap="square" numCol="1">
            <a:spAutoFit/>
          </a:bodyPr>
          <a:lstStyle/>
          <a:p>
            <a:pPr algn="just">
              <a:lnSpc>
                <a:spcPct val="150000"/>
              </a:lnSpc>
            </a:pPr>
            <a:r>
              <a:rPr lang="en-IN" b="1" dirty="0">
                <a:latin typeface="Times New Roman" panose="02020603050405020304" pitchFamily="18" charset="0"/>
                <a:cs typeface="Times New Roman" panose="02020603050405020304" pitchFamily="18" charset="0"/>
              </a:rPr>
              <a:t>Software Requirements</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Programming Language: Python</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Frameworks: TensorFlow, Scikit-learn</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Backend: Flask</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Frontend: React.js or HTML/CSS/ Java Script</a:t>
            </a:r>
          </a:p>
        </p:txBody>
      </p:sp>
      <p:pic>
        <p:nvPicPr>
          <p:cNvPr id="2" name="Picture 1">
            <a:extLst>
              <a:ext uri="{FF2B5EF4-FFF2-40B4-BE49-F238E27FC236}">
                <a16:creationId xmlns:a16="http://schemas.microsoft.com/office/drawing/2014/main" id="{75B92DCA-5D5F-A1E0-871D-908D1943C902}"/>
              </a:ext>
            </a:extLst>
          </p:cNvPr>
          <p:cNvPicPr>
            <a:picLocks noChangeAspect="1"/>
          </p:cNvPicPr>
          <p:nvPr/>
        </p:nvPicPr>
        <p:blipFill>
          <a:blip r:embed="rId3"/>
          <a:stretch>
            <a:fillRect/>
          </a:stretch>
        </p:blipFill>
        <p:spPr>
          <a:xfrm>
            <a:off x="978310" y="3708413"/>
            <a:ext cx="4021394" cy="2149962"/>
          </a:xfrm>
          <a:prstGeom prst="rect">
            <a:avLst/>
          </a:prstGeom>
        </p:spPr>
      </p:pic>
      <p:sp>
        <p:nvSpPr>
          <p:cNvPr id="6" name="TextBox 5">
            <a:extLst>
              <a:ext uri="{FF2B5EF4-FFF2-40B4-BE49-F238E27FC236}">
                <a16:creationId xmlns:a16="http://schemas.microsoft.com/office/drawing/2014/main" id="{09464D9D-CBF7-EE71-B218-A25A0ED8E56D}"/>
              </a:ext>
            </a:extLst>
          </p:cNvPr>
          <p:cNvSpPr txBox="1"/>
          <p:nvPr/>
        </p:nvSpPr>
        <p:spPr>
          <a:xfrm>
            <a:off x="6331974" y="1246020"/>
            <a:ext cx="5545394" cy="2166234"/>
          </a:xfrm>
          <a:prstGeom prst="rect">
            <a:avLst/>
          </a:prstGeom>
          <a:noFill/>
        </p:spPr>
        <p:txBody>
          <a:bodyPr wrap="square" numCol="1">
            <a:spAutoFit/>
          </a:bodyPr>
          <a:lstStyle/>
          <a:p>
            <a:pPr algn="just">
              <a:lnSpc>
                <a:spcPct val="150000"/>
              </a:lnSpc>
            </a:pPr>
            <a:r>
              <a:rPr lang="en-US" sz="2000" b="1" dirty="0">
                <a:latin typeface="Times New Roman" panose="02020603050405020304" pitchFamily="18" charset="0"/>
                <a:cs typeface="Times New Roman" panose="02020603050405020304" pitchFamily="18" charset="0"/>
              </a:rPr>
              <a:t>Hardware Requirements:</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Processor: Intel i5 or higher</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RAM: 8GB or more</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GPU: 4GB dedicated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Mouse: Scroll or Optical mouse or Touchpad </a:t>
            </a:r>
          </a:p>
        </p:txBody>
      </p:sp>
      <p:pic>
        <p:nvPicPr>
          <p:cNvPr id="8" name="Picture 7">
            <a:extLst>
              <a:ext uri="{FF2B5EF4-FFF2-40B4-BE49-F238E27FC236}">
                <a16:creationId xmlns:a16="http://schemas.microsoft.com/office/drawing/2014/main" id="{396AB614-BDAD-1253-AC99-C90EDE92BCD4}"/>
              </a:ext>
            </a:extLst>
          </p:cNvPr>
          <p:cNvPicPr>
            <a:picLocks noChangeAspect="1"/>
          </p:cNvPicPr>
          <p:nvPr/>
        </p:nvPicPr>
        <p:blipFill>
          <a:blip r:embed="rId4"/>
          <a:stretch>
            <a:fillRect/>
          </a:stretch>
        </p:blipFill>
        <p:spPr>
          <a:xfrm>
            <a:off x="6607277" y="3708413"/>
            <a:ext cx="3785420" cy="1975502"/>
          </a:xfrm>
          <a:prstGeom prst="rect">
            <a:avLst/>
          </a:prstGeom>
        </p:spPr>
      </p:pic>
      <p:sp>
        <p:nvSpPr>
          <p:cNvPr id="9" name="TextBox 8">
            <a:extLst>
              <a:ext uri="{FF2B5EF4-FFF2-40B4-BE49-F238E27FC236}">
                <a16:creationId xmlns:a16="http://schemas.microsoft.com/office/drawing/2014/main" id="{604A88BD-E2CB-EA91-7ABA-1C4989C12807}"/>
              </a:ext>
            </a:extLst>
          </p:cNvPr>
          <p:cNvSpPr txBox="1"/>
          <p:nvPr/>
        </p:nvSpPr>
        <p:spPr>
          <a:xfrm>
            <a:off x="865238" y="511277"/>
            <a:ext cx="8814619" cy="646331"/>
          </a:xfrm>
          <a:prstGeom prst="rect">
            <a:avLst/>
          </a:prstGeom>
          <a:noFill/>
        </p:spPr>
        <p:txBody>
          <a:bodyPr wrap="square" numCol="1" rtlCol="0">
            <a:spAutoFit/>
          </a:bodyPr>
          <a:lstStyle/>
          <a:p>
            <a:r>
              <a:rPr lang="en-US" sz="3600" b="1" dirty="0">
                <a:latin typeface="Times New Roman" panose="02020603050405020304" pitchFamily="18" charset="0"/>
                <a:cs typeface="Times New Roman" panose="02020603050405020304" pitchFamily="18" charset="0"/>
              </a:rPr>
              <a:t>Requirements</a:t>
            </a:r>
          </a:p>
        </p:txBody>
      </p:sp>
    </p:spTree>
    <p:extLst>
      <p:ext uri="{BB962C8B-B14F-4D97-AF65-F5344CB8AC3E}">
        <p14:creationId xmlns:p14="http://schemas.microsoft.com/office/powerpoint/2010/main" val="2073417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3504F5-C7D1-AF23-D938-BDD32FD073C4}"/>
              </a:ext>
            </a:extLst>
          </p:cNvPr>
          <p:cNvSpPr txBox="1"/>
          <p:nvPr/>
        </p:nvSpPr>
        <p:spPr>
          <a:xfrm>
            <a:off x="796414" y="1072385"/>
            <a:ext cx="11095702" cy="5444054"/>
          </a:xfrm>
          <a:prstGeom prst="rect">
            <a:avLst/>
          </a:prstGeom>
          <a:noFill/>
        </p:spPr>
        <p:txBody>
          <a:bodyPr wrap="square">
            <a:spAutoFit/>
          </a:bodyPr>
          <a:lstStyle/>
          <a:p>
            <a:pPr algn="just">
              <a:lnSpc>
                <a:spcPct val="150000"/>
              </a:lnSpc>
            </a:pPr>
            <a:r>
              <a:rPr lang="en-US" b="1" dirty="0">
                <a:latin typeface="Times New Roman" panose="02020603050405020304" pitchFamily="18" charset="0"/>
                <a:cs typeface="Times New Roman" panose="02020603050405020304" pitchFamily="18" charset="0"/>
              </a:rPr>
              <a:t>Face Detection: </a:t>
            </a:r>
            <a:r>
              <a:rPr lang="en-US" dirty="0" err="1">
                <a:latin typeface="Times New Roman" panose="02020603050405020304" pitchFamily="18" charset="0"/>
                <a:cs typeface="Times New Roman" panose="02020603050405020304" pitchFamily="18" charset="0"/>
              </a:rPr>
              <a:t>Haarcascade</a:t>
            </a:r>
            <a:r>
              <a:rPr lang="en-US" dirty="0">
                <a:latin typeface="Times New Roman" panose="02020603050405020304" pitchFamily="18" charset="0"/>
                <a:cs typeface="Times New Roman" panose="02020603050405020304" pitchFamily="18" charset="0"/>
              </a:rPr>
              <a:t> method detects faces in each webcam frame.</a:t>
            </a:r>
          </a:p>
          <a:p>
            <a:pPr algn="just">
              <a:lnSpc>
                <a:spcPct val="150000"/>
              </a:lnSpc>
            </a:pPr>
            <a:r>
              <a:rPr lang="en-US" b="1" dirty="0">
                <a:latin typeface="Times New Roman" panose="02020603050405020304" pitchFamily="18" charset="0"/>
                <a:cs typeface="Times New Roman" panose="02020603050405020304" pitchFamily="18" charset="0"/>
              </a:rPr>
              <a:t>Input Preprocessing: </a:t>
            </a:r>
            <a:r>
              <a:rPr lang="en-US" dirty="0">
                <a:latin typeface="Times New Roman" panose="02020603050405020304" pitchFamily="18" charset="0"/>
                <a:cs typeface="Times New Roman" panose="02020603050405020304" pitchFamily="18" charset="0"/>
              </a:rPr>
              <a:t>Face region resized to 48x48 and passed as input to the CNN.</a:t>
            </a:r>
          </a:p>
          <a:p>
            <a:pPr algn="just">
              <a:lnSpc>
                <a:spcPct val="150000"/>
              </a:lnSpc>
            </a:pPr>
            <a:r>
              <a:rPr lang="en-US" b="1" dirty="0">
                <a:latin typeface="Times New Roman" panose="02020603050405020304" pitchFamily="18" charset="0"/>
                <a:cs typeface="Times New Roman" panose="02020603050405020304" pitchFamily="18" charset="0"/>
              </a:rPr>
              <a:t>CNN Output: </a:t>
            </a:r>
            <a:r>
              <a:rPr lang="en-US" dirty="0">
                <a:latin typeface="Times New Roman" panose="02020603050405020304" pitchFamily="18" charset="0"/>
                <a:cs typeface="Times New Roman" panose="02020603050405020304" pitchFamily="18" charset="0"/>
              </a:rPr>
              <a:t>Network outputs soft max scores for 7 emotion classes.</a:t>
            </a:r>
          </a:p>
          <a:p>
            <a:pPr algn="just">
              <a:lnSpc>
                <a:spcPct val="150000"/>
              </a:lnSpc>
            </a:pPr>
            <a:r>
              <a:rPr lang="en-US" b="1" dirty="0">
                <a:latin typeface="Times New Roman" panose="02020603050405020304" pitchFamily="18" charset="0"/>
                <a:cs typeface="Times New Roman" panose="02020603050405020304" pitchFamily="18" charset="0"/>
              </a:rPr>
              <a:t>Display</a:t>
            </a:r>
            <a:r>
              <a:rPr lang="en-US" dirty="0">
                <a:latin typeface="Times New Roman" panose="02020603050405020304" pitchFamily="18" charset="0"/>
                <a:cs typeface="Times New Roman" panose="02020603050405020304" pitchFamily="18" charset="0"/>
              </a:rPr>
              <a:t>: Maximum score emotion is displayed on the screen.</a:t>
            </a:r>
          </a:p>
          <a:p>
            <a:pPr algn="just">
              <a:lnSpc>
                <a:spcPct val="150000"/>
              </a:lnSpc>
            </a:pPr>
            <a:r>
              <a:rPr lang="en-IN" b="1" dirty="0">
                <a:latin typeface="Times New Roman" panose="02020603050405020304" pitchFamily="18" charset="0"/>
                <a:cs typeface="Times New Roman" panose="02020603050405020304" pitchFamily="18" charset="0"/>
              </a:rPr>
              <a:t>Spotify Integration:</a:t>
            </a:r>
          </a:p>
          <a:p>
            <a:pPr algn="just">
              <a:lnSpc>
                <a:spcPct val="150000"/>
              </a:lnSpc>
            </a:pPr>
            <a:r>
              <a:rPr lang="en-IN" dirty="0">
                <a:latin typeface="Times New Roman" panose="02020603050405020304" pitchFamily="18" charset="0"/>
                <a:cs typeface="Times New Roman" panose="02020603050405020304" pitchFamily="18" charset="0"/>
              </a:rPr>
              <a:t>Created a Spotify Developer Account.</a:t>
            </a:r>
          </a:p>
          <a:p>
            <a:pPr algn="just">
              <a:lnSpc>
                <a:spcPct val="150000"/>
              </a:lnSpc>
            </a:pPr>
            <a:r>
              <a:rPr lang="en-IN" dirty="0">
                <a:latin typeface="Times New Roman" panose="02020603050405020304" pitchFamily="18" charset="0"/>
                <a:cs typeface="Times New Roman" panose="02020603050405020304" pitchFamily="18" charset="0"/>
              </a:rPr>
              <a:t>Accessed Spotify API to fetch playlists.</a:t>
            </a:r>
          </a:p>
          <a:p>
            <a:pPr algn="just">
              <a:lnSpc>
                <a:spcPct val="150000"/>
              </a:lnSpc>
            </a:pPr>
            <a:r>
              <a:rPr lang="en-IN" b="1" dirty="0">
                <a:latin typeface="Times New Roman" panose="02020603050405020304" pitchFamily="18" charset="0"/>
                <a:cs typeface="Times New Roman" panose="02020603050405020304" pitchFamily="18" charset="0"/>
              </a:rPr>
              <a:t>CSV File Generation:</a:t>
            </a:r>
          </a:p>
          <a:p>
            <a:pPr algn="just">
              <a:lnSpc>
                <a:spcPct val="150000"/>
              </a:lnSpc>
            </a:pPr>
            <a:r>
              <a:rPr lang="en-IN" dirty="0">
                <a:latin typeface="Times New Roman" panose="02020603050405020304" pitchFamily="18" charset="0"/>
                <a:cs typeface="Times New Roman" panose="02020603050405020304" pitchFamily="18" charset="0"/>
              </a:rPr>
              <a:t>Extracted playlist information.</a:t>
            </a:r>
          </a:p>
          <a:p>
            <a:pPr algn="just">
              <a:lnSpc>
                <a:spcPct val="150000"/>
              </a:lnSpc>
            </a:pPr>
            <a:r>
              <a:rPr lang="en-IN" dirty="0">
                <a:latin typeface="Times New Roman" panose="02020603050405020304" pitchFamily="18" charset="0"/>
                <a:cs typeface="Times New Roman" panose="02020603050405020304" pitchFamily="18" charset="0"/>
              </a:rPr>
              <a:t>Generated CSV files for easy data handling.</a:t>
            </a:r>
          </a:p>
          <a:p>
            <a:pPr algn="just">
              <a:lnSpc>
                <a:spcPct val="150000"/>
              </a:lnSpc>
            </a:pPr>
            <a:r>
              <a:rPr lang="en-IN" b="1" dirty="0">
                <a:latin typeface="Times New Roman" panose="02020603050405020304" pitchFamily="18" charset="0"/>
                <a:cs typeface="Times New Roman" panose="02020603050405020304" pitchFamily="18" charset="0"/>
              </a:rPr>
              <a:t>Webpage Development:</a:t>
            </a:r>
          </a:p>
          <a:p>
            <a:pPr algn="just">
              <a:lnSpc>
                <a:spcPct val="150000"/>
              </a:lnSpc>
            </a:pPr>
            <a:r>
              <a:rPr lang="en-IN" dirty="0">
                <a:latin typeface="Times New Roman" panose="02020603050405020304" pitchFamily="18" charset="0"/>
                <a:cs typeface="Times New Roman" panose="02020603050405020304" pitchFamily="18" charset="0"/>
              </a:rPr>
              <a:t>Implemented a Flask-based web application. Integrated a real-time emotion detection module.</a:t>
            </a:r>
          </a:p>
          <a:p>
            <a:pPr algn="just">
              <a:lnSpc>
                <a:spcPct val="150000"/>
              </a:lnSpc>
            </a:pP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D5D4D2F-2732-40DA-0CD1-C496E4FA8BE1}"/>
              </a:ext>
            </a:extLst>
          </p:cNvPr>
          <p:cNvSpPr txBox="1"/>
          <p:nvPr/>
        </p:nvSpPr>
        <p:spPr>
          <a:xfrm>
            <a:off x="796414" y="294968"/>
            <a:ext cx="3893573" cy="646331"/>
          </a:xfrm>
          <a:prstGeom prst="rect">
            <a:avLst/>
          </a:prstGeom>
          <a:noFill/>
        </p:spPr>
        <p:txBody>
          <a:bodyPr wrap="square">
            <a:spAutoFit/>
          </a:bodyPr>
          <a:lstStyle/>
          <a:p>
            <a:r>
              <a:rPr lang="en-IN" sz="3600" b="1" dirty="0">
                <a:latin typeface="Times New Roman" panose="02020603050405020304" pitchFamily="18" charset="0"/>
                <a:cs typeface="Times New Roman" panose="02020603050405020304" pitchFamily="18" charset="0"/>
              </a:rPr>
              <a:t>Implementation</a:t>
            </a:r>
          </a:p>
        </p:txBody>
      </p:sp>
    </p:spTree>
    <p:extLst>
      <p:ext uri="{BB962C8B-B14F-4D97-AF65-F5344CB8AC3E}">
        <p14:creationId xmlns:p14="http://schemas.microsoft.com/office/powerpoint/2010/main" val="2818614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414DCF-5CDB-4F0D-F15B-E20EE7C8FBDF}"/>
              </a:ext>
            </a:extLst>
          </p:cNvPr>
          <p:cNvSpPr txBox="1"/>
          <p:nvPr/>
        </p:nvSpPr>
        <p:spPr>
          <a:xfrm>
            <a:off x="1199535" y="629265"/>
            <a:ext cx="7069394"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System Architecture</a:t>
            </a:r>
          </a:p>
        </p:txBody>
      </p:sp>
      <p:sp>
        <p:nvSpPr>
          <p:cNvPr id="5" name="TextBox 4">
            <a:extLst>
              <a:ext uri="{FF2B5EF4-FFF2-40B4-BE49-F238E27FC236}">
                <a16:creationId xmlns:a16="http://schemas.microsoft.com/office/drawing/2014/main" id="{8452E177-9A1D-55D4-55A8-6EC7E5B50B6E}"/>
              </a:ext>
            </a:extLst>
          </p:cNvPr>
          <p:cNvSpPr txBox="1"/>
          <p:nvPr/>
        </p:nvSpPr>
        <p:spPr>
          <a:xfrm>
            <a:off x="1120876" y="1445662"/>
            <a:ext cx="5574891" cy="461305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system architecture designed for the Emotion-Based Music Recommendation System is a comprehensive framework focused on delivering a personalized and engaging music discovery experience.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Emotion recognition algorithms play a central role, capturing and analyzing users' facial expressions through webcam feeds to tailor music recommendations based on their emotional states.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Overall, this architecture strives to create an immersive and user-centric environment for emotion-based music exploration </a:t>
            </a:r>
          </a:p>
        </p:txBody>
      </p:sp>
      <p:pic>
        <p:nvPicPr>
          <p:cNvPr id="6" name="Picture 5">
            <a:extLst>
              <a:ext uri="{FF2B5EF4-FFF2-40B4-BE49-F238E27FC236}">
                <a16:creationId xmlns:a16="http://schemas.microsoft.com/office/drawing/2014/main" id="{D50595E8-871A-34DD-F1F2-B04B90BA5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6901" y="1563649"/>
            <a:ext cx="4802983" cy="4039164"/>
          </a:xfrm>
          <a:prstGeom prst="rect">
            <a:avLst/>
          </a:prstGeom>
        </p:spPr>
      </p:pic>
      <p:sp>
        <p:nvSpPr>
          <p:cNvPr id="7" name="TextBox 6">
            <a:extLst>
              <a:ext uri="{FF2B5EF4-FFF2-40B4-BE49-F238E27FC236}">
                <a16:creationId xmlns:a16="http://schemas.microsoft.com/office/drawing/2014/main" id="{2F2A24D2-E81D-043D-E110-1CE204FEAA62}"/>
              </a:ext>
            </a:extLst>
          </p:cNvPr>
          <p:cNvSpPr txBox="1"/>
          <p:nvPr/>
        </p:nvSpPr>
        <p:spPr>
          <a:xfrm>
            <a:off x="8160774" y="6044069"/>
            <a:ext cx="356911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8: Architecture Diagram</a:t>
            </a:r>
          </a:p>
        </p:txBody>
      </p:sp>
    </p:spTree>
    <p:extLst>
      <p:ext uri="{BB962C8B-B14F-4D97-AF65-F5344CB8AC3E}">
        <p14:creationId xmlns:p14="http://schemas.microsoft.com/office/powerpoint/2010/main" val="426551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5B4525-285F-C5C3-254C-4AF8156259B6}"/>
              </a:ext>
            </a:extLst>
          </p:cNvPr>
          <p:cNvSpPr txBox="1"/>
          <p:nvPr/>
        </p:nvSpPr>
        <p:spPr>
          <a:xfrm>
            <a:off x="4373316" y="226142"/>
            <a:ext cx="3445367"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STATE DIAGRAM</a:t>
            </a:r>
          </a:p>
        </p:txBody>
      </p:sp>
      <p:pic>
        <p:nvPicPr>
          <p:cNvPr id="6" name="Picture 5">
            <a:extLst>
              <a:ext uri="{FF2B5EF4-FFF2-40B4-BE49-F238E27FC236}">
                <a16:creationId xmlns:a16="http://schemas.microsoft.com/office/drawing/2014/main" id="{10A265F9-0006-AF4C-9047-D4CF8380C0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0490" y="810917"/>
            <a:ext cx="3445367" cy="5976114"/>
          </a:xfrm>
          <a:prstGeom prst="rect">
            <a:avLst/>
          </a:prstGeom>
        </p:spPr>
      </p:pic>
    </p:spTree>
    <p:extLst>
      <p:ext uri="{BB962C8B-B14F-4D97-AF65-F5344CB8AC3E}">
        <p14:creationId xmlns:p14="http://schemas.microsoft.com/office/powerpoint/2010/main" val="3260028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DEEFBF3-97AD-F06F-7FEE-6CEF0E9DB05B}"/>
              </a:ext>
            </a:extLst>
          </p:cNvPr>
          <p:cNvSpPr txBox="1">
            <a:spLocks/>
          </p:cNvSpPr>
          <p:nvPr/>
        </p:nvSpPr>
        <p:spPr>
          <a:xfrm>
            <a:off x="3545453" y="0"/>
            <a:ext cx="5726365" cy="947567"/>
          </a:xfrm>
          <a:prstGeom prst="rect">
            <a:avLst/>
          </a:prstGeom>
        </p:spPr>
        <p:txBody>
          <a:bodyPr vert="horz" wrap="square" lIns="0" tIns="267843"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28930">
              <a:lnSpc>
                <a:spcPct val="100000"/>
              </a:lnSpc>
              <a:spcBef>
                <a:spcPts val="95"/>
              </a:spcBef>
            </a:pPr>
            <a:r>
              <a:rPr lang="en-US" dirty="0"/>
              <a:t>SEQUENCE</a:t>
            </a:r>
            <a:r>
              <a:rPr lang="en-US" spc="-155" dirty="0"/>
              <a:t> </a:t>
            </a:r>
            <a:r>
              <a:rPr lang="en-US" spc="-10" dirty="0"/>
              <a:t>DIAGRAM</a:t>
            </a:r>
          </a:p>
        </p:txBody>
      </p:sp>
      <p:pic>
        <p:nvPicPr>
          <p:cNvPr id="3" name="object 3">
            <a:extLst>
              <a:ext uri="{FF2B5EF4-FFF2-40B4-BE49-F238E27FC236}">
                <a16:creationId xmlns:a16="http://schemas.microsoft.com/office/drawing/2014/main" id="{EA566E7E-62A4-437E-AAD2-B597FEBF5EAA}"/>
              </a:ext>
            </a:extLst>
          </p:cNvPr>
          <p:cNvPicPr/>
          <p:nvPr/>
        </p:nvPicPr>
        <p:blipFill>
          <a:blip r:embed="rId2" cstate="print"/>
          <a:stretch>
            <a:fillRect/>
          </a:stretch>
        </p:blipFill>
        <p:spPr>
          <a:xfrm>
            <a:off x="675530" y="1601706"/>
            <a:ext cx="10736150" cy="4634644"/>
          </a:xfrm>
          <a:prstGeom prst="rect">
            <a:avLst/>
          </a:prstGeom>
        </p:spPr>
      </p:pic>
    </p:spTree>
    <p:extLst>
      <p:ext uri="{BB962C8B-B14F-4D97-AF65-F5344CB8AC3E}">
        <p14:creationId xmlns:p14="http://schemas.microsoft.com/office/powerpoint/2010/main" val="96803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D25BF-BDBE-A2FC-6D60-CDA4B3F9BA93}"/>
              </a:ext>
            </a:extLst>
          </p:cNvPr>
          <p:cNvSpPr>
            <a:spLocks noGrp="1"/>
          </p:cNvSpPr>
          <p:nvPr>
            <p:ph type="ctrTitle" idx="4294967295"/>
          </p:nvPr>
        </p:nvSpPr>
        <p:spPr>
          <a:xfrm>
            <a:off x="1612490" y="2300748"/>
            <a:ext cx="8504904" cy="1742345"/>
          </a:xfrm>
        </p:spPr>
        <p:txBody>
          <a:bodyPr>
            <a:normAutofit fontScale="90000"/>
          </a:bodyPr>
          <a:lstStyle/>
          <a:p>
            <a:pPr algn="ctr">
              <a:lnSpc>
                <a:spcPct val="100000"/>
              </a:lnSpc>
            </a:pPr>
            <a:r>
              <a:rPr lang="en-US" sz="6000" b="1" dirty="0">
                <a:solidFill>
                  <a:schemeClr val="accent6">
                    <a:lumMod val="75000"/>
                  </a:schemeClr>
                </a:solidFill>
                <a:latin typeface="Times New Roman" panose="02020603050405020304" pitchFamily="18" charset="0"/>
                <a:cs typeface="Times New Roman" panose="02020603050405020304" pitchFamily="18" charset="0"/>
              </a:rPr>
              <a:t>Emotion Based Music </a:t>
            </a:r>
            <a:br>
              <a:rPr lang="en-US" sz="6000" b="1" dirty="0">
                <a:solidFill>
                  <a:schemeClr val="accent6">
                    <a:lumMod val="75000"/>
                  </a:schemeClr>
                </a:solidFill>
                <a:latin typeface="Times New Roman" panose="02020603050405020304" pitchFamily="18" charset="0"/>
                <a:cs typeface="Times New Roman" panose="02020603050405020304" pitchFamily="18" charset="0"/>
              </a:rPr>
            </a:br>
            <a:r>
              <a:rPr lang="en-US" sz="6000" b="1" dirty="0">
                <a:solidFill>
                  <a:schemeClr val="accent6">
                    <a:lumMod val="75000"/>
                  </a:schemeClr>
                </a:solidFill>
                <a:latin typeface="Times New Roman" panose="02020603050405020304" pitchFamily="18" charset="0"/>
                <a:cs typeface="Times New Roman" panose="02020603050405020304" pitchFamily="18" charset="0"/>
              </a:rPr>
              <a:t>Recommendation System</a:t>
            </a:r>
            <a:br>
              <a:rPr lang="en-US" sz="6000" dirty="0">
                <a:solidFill>
                  <a:schemeClr val="accent6">
                    <a:lumMod val="75000"/>
                  </a:schemeClr>
                </a:solidFill>
                <a:latin typeface="Times New Roman" panose="02020603050405020304" pitchFamily="18" charset="0"/>
                <a:cs typeface="Times New Roman" panose="02020603050405020304" pitchFamily="18" charset="0"/>
              </a:rPr>
            </a:br>
            <a:endParaRPr lang="en-IN"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D9C98AE-7526-2AD6-5C53-172FCDB86895}"/>
              </a:ext>
            </a:extLst>
          </p:cNvPr>
          <p:cNvSpPr txBox="1"/>
          <p:nvPr/>
        </p:nvSpPr>
        <p:spPr>
          <a:xfrm>
            <a:off x="1061884" y="4455525"/>
            <a:ext cx="4813450" cy="1938992"/>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Presented By :</a:t>
            </a:r>
          </a:p>
          <a:p>
            <a:r>
              <a:rPr lang="en-IN" sz="2400" dirty="0">
                <a:latin typeface="Times New Roman" panose="02020603050405020304" pitchFamily="18" charset="0"/>
                <a:cs typeface="Times New Roman" panose="02020603050405020304" pitchFamily="18" charset="0"/>
              </a:rPr>
              <a:t>218X1A1237- Sk. Sohel</a:t>
            </a:r>
          </a:p>
          <a:p>
            <a:r>
              <a:rPr lang="en-IN" sz="2400" dirty="0">
                <a:latin typeface="Times New Roman" panose="02020603050405020304" pitchFamily="18" charset="0"/>
                <a:cs typeface="Times New Roman" panose="02020603050405020304" pitchFamily="18" charset="0"/>
              </a:rPr>
              <a:t>218X1A1243- V. Manideepa</a:t>
            </a:r>
          </a:p>
          <a:p>
            <a:r>
              <a:rPr lang="en-IN" sz="2400" dirty="0">
                <a:latin typeface="Times New Roman" panose="02020603050405020304" pitchFamily="18" charset="0"/>
                <a:cs typeface="Times New Roman" panose="02020603050405020304" pitchFamily="18" charset="0"/>
              </a:rPr>
              <a:t>218X1A1248- A. Sai Pavan</a:t>
            </a:r>
          </a:p>
          <a:p>
            <a:r>
              <a:rPr lang="en-IN" sz="2400" dirty="0">
                <a:latin typeface="Times New Roman" panose="02020603050405020304" pitchFamily="18" charset="0"/>
                <a:cs typeface="Times New Roman" panose="02020603050405020304" pitchFamily="18" charset="0"/>
              </a:rPr>
              <a:t>218X1A1250- D. Vamsi Krishna</a:t>
            </a:r>
          </a:p>
        </p:txBody>
      </p:sp>
      <p:sp>
        <p:nvSpPr>
          <p:cNvPr id="7" name="TextBox 6">
            <a:extLst>
              <a:ext uri="{FF2B5EF4-FFF2-40B4-BE49-F238E27FC236}">
                <a16:creationId xmlns:a16="http://schemas.microsoft.com/office/drawing/2014/main" id="{D32B0132-FA57-A3B0-E8CA-1C989803A014}"/>
              </a:ext>
            </a:extLst>
          </p:cNvPr>
          <p:cNvSpPr txBox="1"/>
          <p:nvPr/>
        </p:nvSpPr>
        <p:spPr>
          <a:xfrm>
            <a:off x="6813755" y="4455525"/>
            <a:ext cx="5007223" cy="1815882"/>
          </a:xfrm>
          <a:prstGeom prst="rect">
            <a:avLst/>
          </a:prstGeom>
          <a:noFill/>
        </p:spPr>
        <p:txBody>
          <a:bodyPr wrap="square">
            <a:spAutoFit/>
          </a:bodyPr>
          <a:lstStyle/>
          <a:p>
            <a:pPr algn="ctr"/>
            <a:r>
              <a:rPr lang="en-US" sz="2800" dirty="0">
                <a:solidFill>
                  <a:srgbClr val="000000"/>
                </a:solidFill>
                <a:latin typeface="Times New Roman"/>
                <a:ea typeface="Times New Roman"/>
                <a:cs typeface="Times New Roman"/>
                <a:sym typeface="Times New Roman"/>
              </a:rPr>
              <a:t>Under the supervision of :</a:t>
            </a:r>
          </a:p>
          <a:p>
            <a:pPr algn="ctr"/>
            <a:r>
              <a:rPr lang="en-US" sz="2800" dirty="0">
                <a:solidFill>
                  <a:srgbClr val="000000"/>
                </a:solidFill>
                <a:latin typeface="Times New Roman"/>
                <a:ea typeface="Times New Roman"/>
                <a:cs typeface="Times New Roman"/>
                <a:sym typeface="Times New Roman"/>
              </a:rPr>
              <a:t>Mr. K. R. M. C. SEKHAR </a:t>
            </a:r>
          </a:p>
          <a:p>
            <a:pPr algn="ctr"/>
            <a:r>
              <a:rPr lang="en-US" sz="2800" dirty="0">
                <a:solidFill>
                  <a:srgbClr val="000000"/>
                </a:solidFill>
                <a:latin typeface="Times New Roman"/>
                <a:ea typeface="Times New Roman"/>
                <a:cs typeface="Times New Roman"/>
                <a:sym typeface="Times New Roman"/>
              </a:rPr>
              <a:t>M. Tech., (PhD.,) </a:t>
            </a:r>
          </a:p>
          <a:p>
            <a:pPr algn="ctr"/>
            <a:r>
              <a:rPr lang="en-US" sz="2800" dirty="0">
                <a:solidFill>
                  <a:srgbClr val="000000"/>
                </a:solidFill>
                <a:latin typeface="Times New Roman"/>
                <a:ea typeface="Times New Roman"/>
                <a:cs typeface="Times New Roman"/>
                <a:sym typeface="Times New Roman"/>
              </a:rPr>
              <a:t>Department of I.T</a:t>
            </a:r>
          </a:p>
        </p:txBody>
      </p:sp>
      <p:pic>
        <p:nvPicPr>
          <p:cNvPr id="3" name="Picture 2">
            <a:extLst>
              <a:ext uri="{FF2B5EF4-FFF2-40B4-BE49-F238E27FC236}">
                <a16:creationId xmlns:a16="http://schemas.microsoft.com/office/drawing/2014/main" id="{7A1FF7A3-7FB6-0345-CEB0-C44F46CCC3E5}"/>
              </a:ext>
            </a:extLst>
          </p:cNvPr>
          <p:cNvPicPr>
            <a:picLocks noChangeAspect="1"/>
          </p:cNvPicPr>
          <p:nvPr/>
        </p:nvPicPr>
        <p:blipFill>
          <a:blip r:embed="rId2"/>
          <a:stretch>
            <a:fillRect/>
          </a:stretch>
        </p:blipFill>
        <p:spPr>
          <a:xfrm>
            <a:off x="274267" y="163717"/>
            <a:ext cx="1613527" cy="1606091"/>
          </a:xfrm>
          <a:prstGeom prst="rect">
            <a:avLst/>
          </a:prstGeom>
        </p:spPr>
      </p:pic>
      <p:pic>
        <p:nvPicPr>
          <p:cNvPr id="4" name="Picture 3">
            <a:extLst>
              <a:ext uri="{FF2B5EF4-FFF2-40B4-BE49-F238E27FC236}">
                <a16:creationId xmlns:a16="http://schemas.microsoft.com/office/drawing/2014/main" id="{13B3232D-787F-DD1A-46B4-BA44C923DF00}"/>
              </a:ext>
            </a:extLst>
          </p:cNvPr>
          <p:cNvPicPr>
            <a:picLocks noChangeAspect="1"/>
          </p:cNvPicPr>
          <p:nvPr/>
        </p:nvPicPr>
        <p:blipFill>
          <a:blip r:embed="rId2"/>
          <a:stretch>
            <a:fillRect/>
          </a:stretch>
        </p:blipFill>
        <p:spPr>
          <a:xfrm>
            <a:off x="10469233" y="167034"/>
            <a:ext cx="1520482" cy="1602774"/>
          </a:xfrm>
          <a:prstGeom prst="rect">
            <a:avLst/>
          </a:prstGeom>
        </p:spPr>
      </p:pic>
    </p:spTree>
    <p:extLst>
      <p:ext uri="{BB962C8B-B14F-4D97-AF65-F5344CB8AC3E}">
        <p14:creationId xmlns:p14="http://schemas.microsoft.com/office/powerpoint/2010/main" val="1302730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87D3E529-D9B5-E5F3-9203-E24663BB759B}"/>
              </a:ext>
            </a:extLst>
          </p:cNvPr>
          <p:cNvSpPr txBox="1">
            <a:spLocks/>
          </p:cNvSpPr>
          <p:nvPr/>
        </p:nvSpPr>
        <p:spPr>
          <a:xfrm>
            <a:off x="3663441" y="965"/>
            <a:ext cx="4809490" cy="994968"/>
          </a:xfrm>
          <a:prstGeom prst="rect">
            <a:avLst/>
          </a:prstGeom>
        </p:spPr>
        <p:txBody>
          <a:bodyPr vert="horz" wrap="square" lIns="0" tIns="42512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30530">
              <a:lnSpc>
                <a:spcPct val="100000"/>
              </a:lnSpc>
              <a:spcBef>
                <a:spcPts val="90"/>
              </a:spcBef>
            </a:pPr>
            <a:r>
              <a:rPr lang="en-US" dirty="0"/>
              <a:t>ACTIVITY</a:t>
            </a:r>
            <a:r>
              <a:rPr lang="en-US" spc="-200" dirty="0"/>
              <a:t> </a:t>
            </a:r>
            <a:r>
              <a:rPr lang="en-US" spc="-10" dirty="0"/>
              <a:t>DIAGRAM</a:t>
            </a:r>
          </a:p>
        </p:txBody>
      </p:sp>
      <p:pic>
        <p:nvPicPr>
          <p:cNvPr id="3" name="object 3">
            <a:extLst>
              <a:ext uri="{FF2B5EF4-FFF2-40B4-BE49-F238E27FC236}">
                <a16:creationId xmlns:a16="http://schemas.microsoft.com/office/drawing/2014/main" id="{D632D6D9-FB24-21BF-07A2-61531C2B1BDA}"/>
              </a:ext>
            </a:extLst>
          </p:cNvPr>
          <p:cNvPicPr/>
          <p:nvPr/>
        </p:nvPicPr>
        <p:blipFill>
          <a:blip r:embed="rId2" cstate="print"/>
          <a:stretch>
            <a:fillRect/>
          </a:stretch>
        </p:blipFill>
        <p:spPr>
          <a:xfrm>
            <a:off x="3465450" y="1318085"/>
            <a:ext cx="5374617" cy="5273571"/>
          </a:xfrm>
          <a:prstGeom prst="rect">
            <a:avLst/>
          </a:prstGeom>
        </p:spPr>
      </p:pic>
    </p:spTree>
    <p:extLst>
      <p:ext uri="{BB962C8B-B14F-4D97-AF65-F5344CB8AC3E}">
        <p14:creationId xmlns:p14="http://schemas.microsoft.com/office/powerpoint/2010/main" val="3652399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1610D82D-677B-8BB0-20CE-48B32D307D1B}"/>
              </a:ext>
            </a:extLst>
          </p:cNvPr>
          <p:cNvSpPr txBox="1">
            <a:spLocks/>
          </p:cNvSpPr>
          <p:nvPr/>
        </p:nvSpPr>
        <p:spPr>
          <a:xfrm>
            <a:off x="3574950" y="-124646"/>
            <a:ext cx="5569050" cy="1175885"/>
          </a:xfrm>
          <a:prstGeom prst="rect">
            <a:avLst/>
          </a:prstGeom>
        </p:spPr>
        <p:txBody>
          <a:bodyPr vert="horz" wrap="square" lIns="0" tIns="493953"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88950">
              <a:lnSpc>
                <a:spcPct val="100000"/>
              </a:lnSpc>
              <a:spcBef>
                <a:spcPts val="90"/>
              </a:spcBef>
            </a:pPr>
            <a:r>
              <a:rPr lang="en-US" dirty="0"/>
              <a:t>USECASE</a:t>
            </a:r>
            <a:r>
              <a:rPr lang="en-US" spc="-114" dirty="0"/>
              <a:t> </a:t>
            </a:r>
            <a:r>
              <a:rPr lang="en-US" spc="-10" dirty="0"/>
              <a:t>DIAGRAM</a:t>
            </a:r>
          </a:p>
        </p:txBody>
      </p:sp>
      <p:pic>
        <p:nvPicPr>
          <p:cNvPr id="3" name="object 3">
            <a:extLst>
              <a:ext uri="{FF2B5EF4-FFF2-40B4-BE49-F238E27FC236}">
                <a16:creationId xmlns:a16="http://schemas.microsoft.com/office/drawing/2014/main" id="{8DBC2C9D-FC02-BE8F-CC1B-6D1D4425409C}"/>
              </a:ext>
            </a:extLst>
          </p:cNvPr>
          <p:cNvPicPr/>
          <p:nvPr/>
        </p:nvPicPr>
        <p:blipFill>
          <a:blip r:embed="rId2" cstate="print"/>
          <a:stretch>
            <a:fillRect/>
          </a:stretch>
        </p:blipFill>
        <p:spPr>
          <a:xfrm>
            <a:off x="1411224" y="1676831"/>
            <a:ext cx="9369552" cy="4717872"/>
          </a:xfrm>
          <a:prstGeom prst="rect">
            <a:avLst/>
          </a:prstGeom>
        </p:spPr>
      </p:pic>
    </p:spTree>
    <p:extLst>
      <p:ext uri="{BB962C8B-B14F-4D97-AF65-F5344CB8AC3E}">
        <p14:creationId xmlns:p14="http://schemas.microsoft.com/office/powerpoint/2010/main" val="1109735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047778EC-9310-F4D3-930D-2133EE9B682A}"/>
              </a:ext>
            </a:extLst>
          </p:cNvPr>
          <p:cNvSpPr txBox="1">
            <a:spLocks/>
          </p:cNvSpPr>
          <p:nvPr/>
        </p:nvSpPr>
        <p:spPr>
          <a:xfrm>
            <a:off x="3362632" y="-98806"/>
            <a:ext cx="5985370" cy="912814"/>
          </a:xfrm>
          <a:prstGeom prst="rect">
            <a:avLst/>
          </a:prstGeom>
        </p:spPr>
        <p:txBody>
          <a:bodyPr vert="horz" wrap="square" lIns="0" tIns="233426"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0">
              <a:lnSpc>
                <a:spcPct val="100000"/>
              </a:lnSpc>
              <a:spcBef>
                <a:spcPts val="95"/>
              </a:spcBef>
            </a:pPr>
            <a:r>
              <a:rPr lang="en-US" dirty="0"/>
              <a:t>COMPONENT</a:t>
            </a:r>
            <a:r>
              <a:rPr lang="en-US" spc="-195" dirty="0"/>
              <a:t> </a:t>
            </a:r>
            <a:r>
              <a:rPr lang="en-US" spc="-10" dirty="0"/>
              <a:t>DIAGRAM</a:t>
            </a:r>
          </a:p>
        </p:txBody>
      </p:sp>
      <p:pic>
        <p:nvPicPr>
          <p:cNvPr id="5" name="object 3">
            <a:extLst>
              <a:ext uri="{FF2B5EF4-FFF2-40B4-BE49-F238E27FC236}">
                <a16:creationId xmlns:a16="http://schemas.microsoft.com/office/drawing/2014/main" id="{858A4ACF-5A92-97B6-2558-1B4756B9D8D5}"/>
              </a:ext>
            </a:extLst>
          </p:cNvPr>
          <p:cNvPicPr/>
          <p:nvPr/>
        </p:nvPicPr>
        <p:blipFill>
          <a:blip r:embed="rId2" cstate="print"/>
          <a:stretch>
            <a:fillRect/>
          </a:stretch>
        </p:blipFill>
        <p:spPr>
          <a:xfrm>
            <a:off x="2006271" y="1188121"/>
            <a:ext cx="8119871" cy="5312278"/>
          </a:xfrm>
          <a:prstGeom prst="rect">
            <a:avLst/>
          </a:prstGeom>
        </p:spPr>
      </p:pic>
    </p:spTree>
    <p:extLst>
      <p:ext uri="{BB962C8B-B14F-4D97-AF65-F5344CB8AC3E}">
        <p14:creationId xmlns:p14="http://schemas.microsoft.com/office/powerpoint/2010/main" val="1226500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7437AFA-146E-F6C9-37EE-F37AEAD1A01E}"/>
              </a:ext>
            </a:extLst>
          </p:cNvPr>
          <p:cNvSpPr txBox="1">
            <a:spLocks/>
          </p:cNvSpPr>
          <p:nvPr/>
        </p:nvSpPr>
        <p:spPr>
          <a:xfrm>
            <a:off x="3663441" y="965"/>
            <a:ext cx="4809490" cy="994968"/>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62000">
              <a:lnSpc>
                <a:spcPct val="100000"/>
              </a:lnSpc>
              <a:spcBef>
                <a:spcPts val="95"/>
              </a:spcBef>
            </a:pPr>
            <a:r>
              <a:rPr lang="en-US"/>
              <a:t>CLASS</a:t>
            </a:r>
            <a:r>
              <a:rPr lang="en-US" spc="-95"/>
              <a:t> </a:t>
            </a:r>
            <a:r>
              <a:rPr lang="en-US" spc="-10"/>
              <a:t>DIAGRAM</a:t>
            </a:r>
            <a:endParaRPr lang="en-US" spc="-10" dirty="0"/>
          </a:p>
        </p:txBody>
      </p:sp>
      <p:pic>
        <p:nvPicPr>
          <p:cNvPr id="3" name="object 3">
            <a:extLst>
              <a:ext uri="{FF2B5EF4-FFF2-40B4-BE49-F238E27FC236}">
                <a16:creationId xmlns:a16="http://schemas.microsoft.com/office/drawing/2014/main" id="{3A8D2EE1-154F-3BBA-6495-36685E746894}"/>
              </a:ext>
            </a:extLst>
          </p:cNvPr>
          <p:cNvPicPr/>
          <p:nvPr/>
        </p:nvPicPr>
        <p:blipFill>
          <a:blip r:embed="rId2" cstate="print"/>
          <a:stretch>
            <a:fillRect/>
          </a:stretch>
        </p:blipFill>
        <p:spPr>
          <a:xfrm>
            <a:off x="3004643" y="666513"/>
            <a:ext cx="5984593" cy="6069564"/>
          </a:xfrm>
          <a:prstGeom prst="rect">
            <a:avLst/>
          </a:prstGeom>
        </p:spPr>
      </p:pic>
    </p:spTree>
    <p:extLst>
      <p:ext uri="{BB962C8B-B14F-4D97-AF65-F5344CB8AC3E}">
        <p14:creationId xmlns:p14="http://schemas.microsoft.com/office/powerpoint/2010/main" val="4104734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6950E52-7626-729E-B8AE-CAA5CA1C78B0}"/>
              </a:ext>
            </a:extLst>
          </p:cNvPr>
          <p:cNvSpPr txBox="1">
            <a:spLocks/>
          </p:cNvSpPr>
          <p:nvPr/>
        </p:nvSpPr>
        <p:spPr>
          <a:xfrm>
            <a:off x="3663441" y="965"/>
            <a:ext cx="4809490" cy="994968"/>
          </a:xfrm>
          <a:prstGeom prst="rect">
            <a:avLst/>
          </a:prstGeom>
        </p:spPr>
        <p:txBody>
          <a:bodyPr vert="horz" wrap="square" lIns="0" tIns="346456"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17220">
              <a:lnSpc>
                <a:spcPct val="100000"/>
              </a:lnSpc>
              <a:spcBef>
                <a:spcPts val="95"/>
              </a:spcBef>
            </a:pPr>
            <a:r>
              <a:rPr lang="en-US"/>
              <a:t>OBJECT</a:t>
            </a:r>
            <a:r>
              <a:rPr lang="en-US" spc="-150"/>
              <a:t> </a:t>
            </a:r>
            <a:r>
              <a:rPr lang="en-US" spc="-10"/>
              <a:t>DIAGRAM</a:t>
            </a:r>
            <a:endParaRPr lang="en-US" spc="-10" dirty="0"/>
          </a:p>
        </p:txBody>
      </p:sp>
      <p:pic>
        <p:nvPicPr>
          <p:cNvPr id="3" name="object 3">
            <a:extLst>
              <a:ext uri="{FF2B5EF4-FFF2-40B4-BE49-F238E27FC236}">
                <a16:creationId xmlns:a16="http://schemas.microsoft.com/office/drawing/2014/main" id="{8A484C80-C681-6EF4-484F-E2CD5A142864}"/>
              </a:ext>
            </a:extLst>
          </p:cNvPr>
          <p:cNvPicPr/>
          <p:nvPr/>
        </p:nvPicPr>
        <p:blipFill>
          <a:blip r:embed="rId2" cstate="print"/>
          <a:stretch>
            <a:fillRect/>
          </a:stretch>
        </p:blipFill>
        <p:spPr>
          <a:xfrm>
            <a:off x="2204132" y="1632259"/>
            <a:ext cx="7734966" cy="4429911"/>
          </a:xfrm>
          <a:prstGeom prst="rect">
            <a:avLst/>
          </a:prstGeom>
        </p:spPr>
      </p:pic>
    </p:spTree>
    <p:extLst>
      <p:ext uri="{BB962C8B-B14F-4D97-AF65-F5344CB8AC3E}">
        <p14:creationId xmlns:p14="http://schemas.microsoft.com/office/powerpoint/2010/main" val="2873158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8B6C6AF0-9C1D-AB61-70C0-771423BB56EB}"/>
              </a:ext>
            </a:extLst>
          </p:cNvPr>
          <p:cNvSpPr txBox="1">
            <a:spLocks/>
          </p:cNvSpPr>
          <p:nvPr/>
        </p:nvSpPr>
        <p:spPr>
          <a:xfrm>
            <a:off x="3663440" y="965"/>
            <a:ext cx="5775527" cy="688650"/>
          </a:xfrm>
          <a:prstGeom prst="rect">
            <a:avLst/>
          </a:prstGeom>
        </p:spPr>
        <p:txBody>
          <a:bodyPr vert="horz" wrap="square" lIns="0" tIns="1143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0"/>
              </a:spcBef>
            </a:pPr>
            <a:r>
              <a:rPr lang="en-US" spc="-10" dirty="0"/>
              <a:t>DEPLOYMENT</a:t>
            </a:r>
            <a:r>
              <a:rPr lang="en-US" spc="-145" dirty="0"/>
              <a:t> </a:t>
            </a:r>
            <a:r>
              <a:rPr lang="en-US" spc="-10" dirty="0"/>
              <a:t>DIAGRAM</a:t>
            </a:r>
          </a:p>
        </p:txBody>
      </p:sp>
      <p:pic>
        <p:nvPicPr>
          <p:cNvPr id="3" name="object 3">
            <a:extLst>
              <a:ext uri="{FF2B5EF4-FFF2-40B4-BE49-F238E27FC236}">
                <a16:creationId xmlns:a16="http://schemas.microsoft.com/office/drawing/2014/main" id="{12FDC800-8126-15FA-F8ED-0B719DF8296A}"/>
              </a:ext>
            </a:extLst>
          </p:cNvPr>
          <p:cNvPicPr/>
          <p:nvPr/>
        </p:nvPicPr>
        <p:blipFill>
          <a:blip r:embed="rId2" cstate="print"/>
          <a:stretch>
            <a:fillRect/>
          </a:stretch>
        </p:blipFill>
        <p:spPr>
          <a:xfrm>
            <a:off x="3648387" y="993648"/>
            <a:ext cx="4895226" cy="5792333"/>
          </a:xfrm>
          <a:prstGeom prst="rect">
            <a:avLst/>
          </a:prstGeom>
        </p:spPr>
      </p:pic>
    </p:spTree>
    <p:extLst>
      <p:ext uri="{BB962C8B-B14F-4D97-AF65-F5344CB8AC3E}">
        <p14:creationId xmlns:p14="http://schemas.microsoft.com/office/powerpoint/2010/main" val="3820926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52A4D6E-2945-C062-BC48-56B1673EBB00}"/>
              </a:ext>
            </a:extLst>
          </p:cNvPr>
          <p:cNvSpPr txBox="1">
            <a:spLocks/>
          </p:cNvSpPr>
          <p:nvPr/>
        </p:nvSpPr>
        <p:spPr>
          <a:xfrm>
            <a:off x="3684224" y="-107539"/>
            <a:ext cx="4809490" cy="994968"/>
          </a:xfrm>
          <a:prstGeom prst="rect">
            <a:avLst/>
          </a:prstGeom>
        </p:spPr>
        <p:txBody>
          <a:bodyPr vert="horz" wrap="square" lIns="0" tIns="134924"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38760">
              <a:lnSpc>
                <a:spcPct val="100000"/>
              </a:lnSpc>
              <a:spcBef>
                <a:spcPts val="90"/>
              </a:spcBef>
            </a:pPr>
            <a:r>
              <a:rPr lang="en-US" spc="-35"/>
              <a:t>PACKAGE</a:t>
            </a:r>
            <a:r>
              <a:rPr lang="en-US" spc="-145"/>
              <a:t> </a:t>
            </a:r>
            <a:r>
              <a:rPr lang="en-US" spc="-10"/>
              <a:t>DIAGRAM</a:t>
            </a:r>
            <a:endParaRPr lang="en-US" spc="-10" dirty="0"/>
          </a:p>
        </p:txBody>
      </p:sp>
      <p:pic>
        <p:nvPicPr>
          <p:cNvPr id="3" name="object 3">
            <a:extLst>
              <a:ext uri="{FF2B5EF4-FFF2-40B4-BE49-F238E27FC236}">
                <a16:creationId xmlns:a16="http://schemas.microsoft.com/office/drawing/2014/main" id="{2FC6E6BF-495A-2014-902C-E3D01A915C3C}"/>
              </a:ext>
            </a:extLst>
          </p:cNvPr>
          <p:cNvPicPr/>
          <p:nvPr/>
        </p:nvPicPr>
        <p:blipFill>
          <a:blip r:embed="rId2" cstate="print"/>
          <a:stretch>
            <a:fillRect/>
          </a:stretch>
        </p:blipFill>
        <p:spPr>
          <a:xfrm>
            <a:off x="4591426" y="887429"/>
            <a:ext cx="3009148" cy="5822490"/>
          </a:xfrm>
          <a:prstGeom prst="rect">
            <a:avLst/>
          </a:prstGeom>
        </p:spPr>
      </p:pic>
    </p:spTree>
    <p:extLst>
      <p:ext uri="{BB962C8B-B14F-4D97-AF65-F5344CB8AC3E}">
        <p14:creationId xmlns:p14="http://schemas.microsoft.com/office/powerpoint/2010/main" val="321327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F3809E-6831-ACC2-55D3-B2EC76FAC65E}"/>
              </a:ext>
            </a:extLst>
          </p:cNvPr>
          <p:cNvSpPr txBox="1"/>
          <p:nvPr/>
        </p:nvSpPr>
        <p:spPr>
          <a:xfrm>
            <a:off x="648929" y="540775"/>
            <a:ext cx="6302478"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Testing</a:t>
            </a:r>
          </a:p>
        </p:txBody>
      </p:sp>
      <p:pic>
        <p:nvPicPr>
          <p:cNvPr id="3" name="Picture 2">
            <a:extLst>
              <a:ext uri="{FF2B5EF4-FFF2-40B4-BE49-F238E27FC236}">
                <a16:creationId xmlns:a16="http://schemas.microsoft.com/office/drawing/2014/main" id="{D19AFE59-2352-75F7-05AA-84D5D5E73771}"/>
              </a:ext>
            </a:extLst>
          </p:cNvPr>
          <p:cNvPicPr>
            <a:picLocks noChangeAspect="1"/>
          </p:cNvPicPr>
          <p:nvPr/>
        </p:nvPicPr>
        <p:blipFill>
          <a:blip r:embed="rId2"/>
          <a:stretch>
            <a:fillRect/>
          </a:stretch>
        </p:blipFill>
        <p:spPr>
          <a:xfrm>
            <a:off x="6838118" y="894735"/>
            <a:ext cx="4154347" cy="5093110"/>
          </a:xfrm>
          <a:prstGeom prst="rect">
            <a:avLst/>
          </a:prstGeom>
        </p:spPr>
      </p:pic>
      <p:sp>
        <p:nvSpPr>
          <p:cNvPr id="5" name="TextBox 4">
            <a:extLst>
              <a:ext uri="{FF2B5EF4-FFF2-40B4-BE49-F238E27FC236}">
                <a16:creationId xmlns:a16="http://schemas.microsoft.com/office/drawing/2014/main" id="{D56223A3-24B5-33C1-1FB0-9C7B655DA47C}"/>
              </a:ext>
            </a:extLst>
          </p:cNvPr>
          <p:cNvSpPr txBox="1"/>
          <p:nvPr/>
        </p:nvSpPr>
        <p:spPr>
          <a:xfrm>
            <a:off x="786582" y="1275597"/>
            <a:ext cx="4994788" cy="5320132"/>
          </a:xfrm>
          <a:prstGeom prst="rect">
            <a:avLst/>
          </a:prstGeom>
          <a:noFill/>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Folders: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(training/testing datasets),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static (assets like CSS, JS),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templates (HTML files for the web app).</a:t>
            </a:r>
          </a:p>
          <a:p>
            <a:pPr>
              <a:lnSpc>
                <a:spcPct val="150000"/>
              </a:lnSpc>
            </a:pPr>
            <a:r>
              <a:rPr lang="en-US" sz="2000" b="1" dirty="0">
                <a:latin typeface="Times New Roman" panose="02020603050405020304" pitchFamily="18" charset="0"/>
                <a:cs typeface="Times New Roman" panose="02020603050405020304" pitchFamily="18" charset="0"/>
              </a:rPr>
              <a:t>Key Files: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app.py (main application script),</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train.py (model training),</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camera.py (facial emotion detection),</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model_weights.weights.h5 (trained model),</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requirements.txt (dependencies).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Spotify.py</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Train.py</a:t>
            </a:r>
          </a:p>
        </p:txBody>
      </p:sp>
    </p:spTree>
    <p:extLst>
      <p:ext uri="{BB962C8B-B14F-4D97-AF65-F5344CB8AC3E}">
        <p14:creationId xmlns:p14="http://schemas.microsoft.com/office/powerpoint/2010/main" val="1502102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13A6B9-0278-C459-F01D-EB94E534EF89}"/>
              </a:ext>
            </a:extLst>
          </p:cNvPr>
          <p:cNvSpPr txBox="1"/>
          <p:nvPr/>
        </p:nvSpPr>
        <p:spPr>
          <a:xfrm>
            <a:off x="717757" y="609600"/>
            <a:ext cx="6892412"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Output Screens</a:t>
            </a:r>
          </a:p>
        </p:txBody>
      </p:sp>
      <p:pic>
        <p:nvPicPr>
          <p:cNvPr id="4" name="Picture 3">
            <a:extLst>
              <a:ext uri="{FF2B5EF4-FFF2-40B4-BE49-F238E27FC236}">
                <a16:creationId xmlns:a16="http://schemas.microsoft.com/office/drawing/2014/main" id="{D2ACE265-289C-A0C3-E1A8-E6297B678903}"/>
              </a:ext>
            </a:extLst>
          </p:cNvPr>
          <p:cNvPicPr>
            <a:picLocks noChangeAspect="1"/>
          </p:cNvPicPr>
          <p:nvPr/>
        </p:nvPicPr>
        <p:blipFill>
          <a:blip r:embed="rId2"/>
          <a:stretch>
            <a:fillRect/>
          </a:stretch>
        </p:blipFill>
        <p:spPr>
          <a:xfrm>
            <a:off x="717756" y="1366684"/>
            <a:ext cx="10412360" cy="4911199"/>
          </a:xfrm>
          <a:prstGeom prst="rect">
            <a:avLst/>
          </a:prstGeom>
        </p:spPr>
      </p:pic>
    </p:spTree>
    <p:extLst>
      <p:ext uri="{BB962C8B-B14F-4D97-AF65-F5344CB8AC3E}">
        <p14:creationId xmlns:p14="http://schemas.microsoft.com/office/powerpoint/2010/main" val="4225607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626A1B-1709-9FB1-5A8B-D16F40E32B49}"/>
              </a:ext>
            </a:extLst>
          </p:cNvPr>
          <p:cNvSpPr txBox="1"/>
          <p:nvPr/>
        </p:nvSpPr>
        <p:spPr>
          <a:xfrm>
            <a:off x="609600" y="747252"/>
            <a:ext cx="8534400"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Output Screens</a:t>
            </a:r>
          </a:p>
        </p:txBody>
      </p:sp>
      <p:pic>
        <p:nvPicPr>
          <p:cNvPr id="4" name="Picture 3">
            <a:extLst>
              <a:ext uri="{FF2B5EF4-FFF2-40B4-BE49-F238E27FC236}">
                <a16:creationId xmlns:a16="http://schemas.microsoft.com/office/drawing/2014/main" id="{5C710D38-9FB0-98FA-623F-7A9394499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426" y="1393583"/>
            <a:ext cx="10589341" cy="4717165"/>
          </a:xfrm>
          <a:prstGeom prst="rect">
            <a:avLst/>
          </a:prstGeom>
        </p:spPr>
      </p:pic>
    </p:spTree>
    <p:extLst>
      <p:ext uri="{BB962C8B-B14F-4D97-AF65-F5344CB8AC3E}">
        <p14:creationId xmlns:p14="http://schemas.microsoft.com/office/powerpoint/2010/main" val="1213451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0BDCAB-3941-2A5E-E5AF-E8B3AC8E2791}"/>
              </a:ext>
            </a:extLst>
          </p:cNvPr>
          <p:cNvSpPr txBox="1"/>
          <p:nvPr/>
        </p:nvSpPr>
        <p:spPr>
          <a:xfrm>
            <a:off x="2467897" y="1049465"/>
            <a:ext cx="6024717" cy="5632311"/>
          </a:xfrm>
          <a:prstGeom prst="rect">
            <a:avLst/>
          </a:prstGeom>
          <a:noFill/>
        </p:spPr>
        <p:txBody>
          <a:bodyPr wrap="square">
            <a:spAutoFit/>
          </a:bodyPr>
          <a:lstStyle/>
          <a:p>
            <a:pPr algn="just"/>
            <a:r>
              <a:rPr lang="en-IN" sz="2400" dirty="0">
                <a:latin typeface="Times New Roman" panose="02020603050405020304" pitchFamily="18" charset="0"/>
                <a:cs typeface="Times New Roman" panose="02020603050405020304" pitchFamily="18" charset="0"/>
              </a:rPr>
              <a:t>1.Abstract</a:t>
            </a:r>
          </a:p>
          <a:p>
            <a:pPr algn="just"/>
            <a:r>
              <a:rPr lang="en-IN" sz="2400" dirty="0">
                <a:latin typeface="Times New Roman" panose="02020603050405020304" pitchFamily="18" charset="0"/>
                <a:cs typeface="Times New Roman" panose="02020603050405020304" pitchFamily="18" charset="0"/>
              </a:rPr>
              <a:t>2.Introduction</a:t>
            </a:r>
          </a:p>
          <a:p>
            <a:pPr algn="just"/>
            <a:r>
              <a:rPr lang="en-IN" sz="2400" dirty="0">
                <a:latin typeface="Times New Roman" panose="02020603050405020304" pitchFamily="18" charset="0"/>
                <a:cs typeface="Times New Roman" panose="02020603050405020304" pitchFamily="18" charset="0"/>
              </a:rPr>
              <a:t>3.Literature Survey</a:t>
            </a:r>
          </a:p>
          <a:p>
            <a:pPr algn="just"/>
            <a:r>
              <a:rPr lang="en-IN" sz="2400" dirty="0">
                <a:latin typeface="Times New Roman" panose="02020603050405020304" pitchFamily="18" charset="0"/>
                <a:cs typeface="Times New Roman" panose="02020603050405020304" pitchFamily="18" charset="0"/>
              </a:rPr>
              <a:t>4.Existing System</a:t>
            </a:r>
          </a:p>
          <a:p>
            <a:pPr algn="just"/>
            <a:r>
              <a:rPr lang="en-IN" sz="2400" dirty="0">
                <a:latin typeface="Times New Roman" panose="02020603050405020304" pitchFamily="18" charset="0"/>
                <a:cs typeface="Times New Roman" panose="02020603050405020304" pitchFamily="18" charset="0"/>
              </a:rPr>
              <a:t>5.Drawbacks in Existing System</a:t>
            </a:r>
          </a:p>
          <a:p>
            <a:pPr algn="just"/>
            <a:r>
              <a:rPr lang="en-IN" sz="2400" dirty="0">
                <a:latin typeface="Times New Roman" panose="02020603050405020304" pitchFamily="18" charset="0"/>
                <a:cs typeface="Times New Roman" panose="02020603050405020304" pitchFamily="18" charset="0"/>
              </a:rPr>
              <a:t>6.Proposed System </a:t>
            </a:r>
          </a:p>
          <a:p>
            <a:pPr algn="just"/>
            <a:r>
              <a:rPr lang="en-IN" sz="2400" dirty="0">
                <a:latin typeface="Times New Roman" panose="02020603050405020304" pitchFamily="18" charset="0"/>
                <a:cs typeface="Times New Roman" panose="02020603050405020304" pitchFamily="18" charset="0"/>
              </a:rPr>
              <a:t>7.Requirements</a:t>
            </a:r>
          </a:p>
          <a:p>
            <a:pPr algn="just"/>
            <a:r>
              <a:rPr lang="en-IN" sz="2400" dirty="0">
                <a:latin typeface="Times New Roman" panose="02020603050405020304" pitchFamily="18" charset="0"/>
                <a:cs typeface="Times New Roman" panose="02020603050405020304" pitchFamily="18" charset="0"/>
              </a:rPr>
              <a:t>8.System Architecture</a:t>
            </a:r>
          </a:p>
          <a:p>
            <a:pPr algn="just"/>
            <a:r>
              <a:rPr lang="en-IN" sz="2400" dirty="0">
                <a:latin typeface="Times New Roman" panose="02020603050405020304" pitchFamily="18" charset="0"/>
                <a:cs typeface="Times New Roman" panose="02020603050405020304" pitchFamily="18" charset="0"/>
              </a:rPr>
              <a:t>9. UML Diagrams</a:t>
            </a:r>
          </a:p>
          <a:p>
            <a:pPr algn="just"/>
            <a:r>
              <a:rPr lang="en-IN" sz="2400" dirty="0">
                <a:latin typeface="Times New Roman" panose="02020603050405020304" pitchFamily="18" charset="0"/>
                <a:cs typeface="Times New Roman" panose="02020603050405020304" pitchFamily="18" charset="0"/>
              </a:rPr>
              <a:t>10.Testing</a:t>
            </a:r>
          </a:p>
          <a:p>
            <a:pPr algn="just"/>
            <a:r>
              <a:rPr lang="en-IN" sz="2400" dirty="0">
                <a:latin typeface="Times New Roman" panose="02020603050405020304" pitchFamily="18" charset="0"/>
                <a:cs typeface="Times New Roman" panose="02020603050405020304" pitchFamily="18" charset="0"/>
              </a:rPr>
              <a:t>11.Output Screens</a:t>
            </a:r>
          </a:p>
          <a:p>
            <a:pPr algn="just"/>
            <a:r>
              <a:rPr lang="en-IN" sz="2400" dirty="0">
                <a:latin typeface="Times New Roman" panose="02020603050405020304" pitchFamily="18" charset="0"/>
                <a:cs typeface="Times New Roman" panose="02020603050405020304" pitchFamily="18" charset="0"/>
              </a:rPr>
              <a:t>12.Conclusion</a:t>
            </a:r>
          </a:p>
          <a:p>
            <a:pPr algn="just"/>
            <a:r>
              <a:rPr lang="en-IN" sz="2400" dirty="0">
                <a:latin typeface="Times New Roman" panose="02020603050405020304" pitchFamily="18" charset="0"/>
                <a:cs typeface="Times New Roman" panose="02020603050405020304" pitchFamily="18" charset="0"/>
              </a:rPr>
              <a:t>13.Future Enhancements</a:t>
            </a:r>
          </a:p>
          <a:p>
            <a:pPr algn="just"/>
            <a:r>
              <a:rPr lang="en-IN" sz="2400" dirty="0">
                <a:latin typeface="Times New Roman" panose="02020603050405020304" pitchFamily="18" charset="0"/>
                <a:cs typeface="Times New Roman" panose="02020603050405020304" pitchFamily="18" charset="0"/>
              </a:rPr>
              <a:t>14.Bibliography</a:t>
            </a:r>
          </a:p>
          <a:p>
            <a:pPr algn="just"/>
            <a:r>
              <a:rPr lang="en-IN" sz="2400" dirty="0">
                <a:latin typeface="Times New Roman" panose="02020603050405020304" pitchFamily="18" charset="0"/>
                <a:cs typeface="Times New Roman" panose="02020603050405020304" pitchFamily="18" charset="0"/>
              </a:rPr>
              <a:t>15.References</a:t>
            </a:r>
          </a:p>
        </p:txBody>
      </p:sp>
      <p:sp>
        <p:nvSpPr>
          <p:cNvPr id="2" name="TextBox 1">
            <a:extLst>
              <a:ext uri="{FF2B5EF4-FFF2-40B4-BE49-F238E27FC236}">
                <a16:creationId xmlns:a16="http://schemas.microsoft.com/office/drawing/2014/main" id="{B95047BE-BA70-59AA-A47B-6F727D71AEF1}"/>
              </a:ext>
            </a:extLst>
          </p:cNvPr>
          <p:cNvSpPr txBox="1"/>
          <p:nvPr/>
        </p:nvSpPr>
        <p:spPr>
          <a:xfrm>
            <a:off x="4603954" y="363038"/>
            <a:ext cx="2984091" cy="523220"/>
          </a:xfrm>
          <a:prstGeom prst="rect">
            <a:avLst/>
          </a:prstGeom>
          <a:noFill/>
        </p:spPr>
        <p:txBody>
          <a:bodyPr wrap="square" rtlCol="0">
            <a:spAutoFit/>
          </a:bodyPr>
          <a:lstStyle/>
          <a:p>
            <a:pPr algn="just"/>
            <a:r>
              <a:rPr lang="en-IN" sz="2800" b="1" dirty="0">
                <a:latin typeface="Times New Roman" panose="02020603050405020304" pitchFamily="18" charset="0"/>
                <a:cs typeface="Times New Roman" panose="02020603050405020304" pitchFamily="18" charset="0"/>
              </a:rPr>
              <a:t>Table of Contents</a:t>
            </a:r>
          </a:p>
        </p:txBody>
      </p:sp>
      <p:pic>
        <p:nvPicPr>
          <p:cNvPr id="4" name="Picture 3">
            <a:extLst>
              <a:ext uri="{FF2B5EF4-FFF2-40B4-BE49-F238E27FC236}">
                <a16:creationId xmlns:a16="http://schemas.microsoft.com/office/drawing/2014/main" id="{13D3E502-8CB7-6871-69ED-0AE3B6347F02}"/>
              </a:ext>
            </a:extLst>
          </p:cNvPr>
          <p:cNvPicPr>
            <a:picLocks noChangeAspect="1"/>
          </p:cNvPicPr>
          <p:nvPr/>
        </p:nvPicPr>
        <p:blipFill>
          <a:blip r:embed="rId2"/>
          <a:stretch>
            <a:fillRect/>
          </a:stretch>
        </p:blipFill>
        <p:spPr>
          <a:xfrm>
            <a:off x="414573" y="305399"/>
            <a:ext cx="1613527" cy="1606091"/>
          </a:xfrm>
          <a:prstGeom prst="rect">
            <a:avLst/>
          </a:prstGeom>
        </p:spPr>
      </p:pic>
      <p:pic>
        <p:nvPicPr>
          <p:cNvPr id="6" name="Picture 5">
            <a:extLst>
              <a:ext uri="{FF2B5EF4-FFF2-40B4-BE49-F238E27FC236}">
                <a16:creationId xmlns:a16="http://schemas.microsoft.com/office/drawing/2014/main" id="{40ECA1EA-4CD0-40A0-55E6-61D61EFE6B3D}"/>
              </a:ext>
            </a:extLst>
          </p:cNvPr>
          <p:cNvPicPr>
            <a:picLocks noChangeAspect="1"/>
          </p:cNvPicPr>
          <p:nvPr/>
        </p:nvPicPr>
        <p:blipFill>
          <a:blip r:embed="rId3"/>
          <a:stretch>
            <a:fillRect/>
          </a:stretch>
        </p:blipFill>
        <p:spPr>
          <a:xfrm>
            <a:off x="6791168" y="1838632"/>
            <a:ext cx="4466768" cy="3631727"/>
          </a:xfrm>
          <a:prstGeom prst="rect">
            <a:avLst/>
          </a:prstGeom>
        </p:spPr>
      </p:pic>
    </p:spTree>
    <p:extLst>
      <p:ext uri="{BB962C8B-B14F-4D97-AF65-F5344CB8AC3E}">
        <p14:creationId xmlns:p14="http://schemas.microsoft.com/office/powerpoint/2010/main" val="4046664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240E9E-03CD-8836-14C0-28397B54D22D}"/>
              </a:ext>
            </a:extLst>
          </p:cNvPr>
          <p:cNvSpPr txBox="1"/>
          <p:nvPr/>
        </p:nvSpPr>
        <p:spPr>
          <a:xfrm>
            <a:off x="796413" y="485008"/>
            <a:ext cx="8347587"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Output Screens</a:t>
            </a:r>
          </a:p>
        </p:txBody>
      </p:sp>
      <p:pic>
        <p:nvPicPr>
          <p:cNvPr id="2" name="Picture 1">
            <a:extLst>
              <a:ext uri="{FF2B5EF4-FFF2-40B4-BE49-F238E27FC236}">
                <a16:creationId xmlns:a16="http://schemas.microsoft.com/office/drawing/2014/main" id="{09472F59-1106-4319-734C-9CA7E4AA6A57}"/>
              </a:ext>
            </a:extLst>
          </p:cNvPr>
          <p:cNvPicPr>
            <a:picLocks noChangeAspect="1"/>
          </p:cNvPicPr>
          <p:nvPr/>
        </p:nvPicPr>
        <p:blipFill>
          <a:blip r:embed="rId2"/>
          <a:stretch>
            <a:fillRect/>
          </a:stretch>
        </p:blipFill>
        <p:spPr>
          <a:xfrm>
            <a:off x="796413" y="1131339"/>
            <a:ext cx="10599174" cy="5048672"/>
          </a:xfrm>
          <a:prstGeom prst="rect">
            <a:avLst/>
          </a:prstGeom>
        </p:spPr>
      </p:pic>
    </p:spTree>
    <p:extLst>
      <p:ext uri="{BB962C8B-B14F-4D97-AF65-F5344CB8AC3E}">
        <p14:creationId xmlns:p14="http://schemas.microsoft.com/office/powerpoint/2010/main" val="637679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384C16-0196-C8E5-4758-8FD1E723A06F}"/>
              </a:ext>
            </a:extLst>
          </p:cNvPr>
          <p:cNvSpPr txBox="1"/>
          <p:nvPr/>
        </p:nvSpPr>
        <p:spPr>
          <a:xfrm>
            <a:off x="599767" y="363794"/>
            <a:ext cx="8544233"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Output Screens</a:t>
            </a:r>
          </a:p>
        </p:txBody>
      </p:sp>
      <p:pic>
        <p:nvPicPr>
          <p:cNvPr id="2" name="Picture 1">
            <a:extLst>
              <a:ext uri="{FF2B5EF4-FFF2-40B4-BE49-F238E27FC236}">
                <a16:creationId xmlns:a16="http://schemas.microsoft.com/office/drawing/2014/main" id="{49259CF7-0CB0-2F12-6529-04D1AB433082}"/>
              </a:ext>
            </a:extLst>
          </p:cNvPr>
          <p:cNvPicPr>
            <a:picLocks noChangeAspect="1"/>
          </p:cNvPicPr>
          <p:nvPr/>
        </p:nvPicPr>
        <p:blipFill>
          <a:blip r:embed="rId2"/>
          <a:stretch>
            <a:fillRect/>
          </a:stretch>
        </p:blipFill>
        <p:spPr>
          <a:xfrm>
            <a:off x="599767" y="1147776"/>
            <a:ext cx="10776155" cy="5084967"/>
          </a:xfrm>
          <a:prstGeom prst="rect">
            <a:avLst/>
          </a:prstGeom>
        </p:spPr>
      </p:pic>
    </p:spTree>
    <p:extLst>
      <p:ext uri="{BB962C8B-B14F-4D97-AF65-F5344CB8AC3E}">
        <p14:creationId xmlns:p14="http://schemas.microsoft.com/office/powerpoint/2010/main" val="1604756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A7E247-9188-6BA7-B4CA-1EDA335BA05C}"/>
              </a:ext>
            </a:extLst>
          </p:cNvPr>
          <p:cNvSpPr txBox="1"/>
          <p:nvPr/>
        </p:nvSpPr>
        <p:spPr>
          <a:xfrm>
            <a:off x="589935" y="373626"/>
            <a:ext cx="8554064"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Output Screens</a:t>
            </a:r>
          </a:p>
        </p:txBody>
      </p:sp>
      <p:pic>
        <p:nvPicPr>
          <p:cNvPr id="2" name="Picture 1">
            <a:extLst>
              <a:ext uri="{FF2B5EF4-FFF2-40B4-BE49-F238E27FC236}">
                <a16:creationId xmlns:a16="http://schemas.microsoft.com/office/drawing/2014/main" id="{180AB2D8-1588-9E0F-E36E-A6A06B3F5479}"/>
              </a:ext>
            </a:extLst>
          </p:cNvPr>
          <p:cNvPicPr>
            <a:picLocks noChangeAspect="1"/>
          </p:cNvPicPr>
          <p:nvPr/>
        </p:nvPicPr>
        <p:blipFill>
          <a:blip r:embed="rId2"/>
          <a:stretch>
            <a:fillRect/>
          </a:stretch>
        </p:blipFill>
        <p:spPr>
          <a:xfrm>
            <a:off x="589935" y="1111046"/>
            <a:ext cx="10717162" cy="5142270"/>
          </a:xfrm>
          <a:prstGeom prst="rect">
            <a:avLst/>
          </a:prstGeom>
        </p:spPr>
      </p:pic>
    </p:spTree>
    <p:extLst>
      <p:ext uri="{BB962C8B-B14F-4D97-AF65-F5344CB8AC3E}">
        <p14:creationId xmlns:p14="http://schemas.microsoft.com/office/powerpoint/2010/main" val="3272182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1CEB19-DBB0-722E-EC9C-8159BC382FFE}"/>
              </a:ext>
            </a:extLst>
          </p:cNvPr>
          <p:cNvSpPr txBox="1"/>
          <p:nvPr/>
        </p:nvSpPr>
        <p:spPr>
          <a:xfrm>
            <a:off x="501445" y="658762"/>
            <a:ext cx="8642555"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Output Screens</a:t>
            </a:r>
          </a:p>
        </p:txBody>
      </p:sp>
      <p:pic>
        <p:nvPicPr>
          <p:cNvPr id="2" name="Picture 1">
            <a:extLst>
              <a:ext uri="{FF2B5EF4-FFF2-40B4-BE49-F238E27FC236}">
                <a16:creationId xmlns:a16="http://schemas.microsoft.com/office/drawing/2014/main" id="{936C0D93-2A77-0E14-DC53-523A23386558}"/>
              </a:ext>
            </a:extLst>
          </p:cNvPr>
          <p:cNvPicPr>
            <a:picLocks noChangeAspect="1"/>
          </p:cNvPicPr>
          <p:nvPr/>
        </p:nvPicPr>
        <p:blipFill>
          <a:blip r:embed="rId2"/>
          <a:stretch>
            <a:fillRect/>
          </a:stretch>
        </p:blipFill>
        <p:spPr>
          <a:xfrm>
            <a:off x="619432" y="1428749"/>
            <a:ext cx="10805651" cy="4770490"/>
          </a:xfrm>
          <a:prstGeom prst="rect">
            <a:avLst/>
          </a:prstGeom>
        </p:spPr>
      </p:pic>
    </p:spTree>
    <p:extLst>
      <p:ext uri="{BB962C8B-B14F-4D97-AF65-F5344CB8AC3E}">
        <p14:creationId xmlns:p14="http://schemas.microsoft.com/office/powerpoint/2010/main" val="2862012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279ED0-ACED-EC12-D748-3C3DAF6D4396}"/>
              </a:ext>
            </a:extLst>
          </p:cNvPr>
          <p:cNvSpPr txBox="1"/>
          <p:nvPr/>
        </p:nvSpPr>
        <p:spPr>
          <a:xfrm>
            <a:off x="471948" y="550606"/>
            <a:ext cx="8672052"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Output Screens</a:t>
            </a:r>
          </a:p>
        </p:txBody>
      </p:sp>
      <p:pic>
        <p:nvPicPr>
          <p:cNvPr id="2" name="Picture 1">
            <a:extLst>
              <a:ext uri="{FF2B5EF4-FFF2-40B4-BE49-F238E27FC236}">
                <a16:creationId xmlns:a16="http://schemas.microsoft.com/office/drawing/2014/main" id="{4CC3B868-DEF5-EF7C-8B26-7C5A99D15D05}"/>
              </a:ext>
            </a:extLst>
          </p:cNvPr>
          <p:cNvPicPr>
            <a:picLocks noChangeAspect="1"/>
          </p:cNvPicPr>
          <p:nvPr/>
        </p:nvPicPr>
        <p:blipFill>
          <a:blip r:embed="rId2"/>
          <a:stretch>
            <a:fillRect/>
          </a:stretch>
        </p:blipFill>
        <p:spPr>
          <a:xfrm>
            <a:off x="717755" y="1339169"/>
            <a:ext cx="10589341" cy="4895228"/>
          </a:xfrm>
          <a:prstGeom prst="rect">
            <a:avLst/>
          </a:prstGeom>
        </p:spPr>
      </p:pic>
    </p:spTree>
    <p:extLst>
      <p:ext uri="{BB962C8B-B14F-4D97-AF65-F5344CB8AC3E}">
        <p14:creationId xmlns:p14="http://schemas.microsoft.com/office/powerpoint/2010/main" val="3162594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FF5B89-1B4B-0CFC-7EC8-B5671519922E}"/>
              </a:ext>
            </a:extLst>
          </p:cNvPr>
          <p:cNvSpPr txBox="1"/>
          <p:nvPr/>
        </p:nvSpPr>
        <p:spPr>
          <a:xfrm>
            <a:off x="776748" y="452284"/>
            <a:ext cx="6833420"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Output Screens</a:t>
            </a:r>
          </a:p>
        </p:txBody>
      </p:sp>
      <p:pic>
        <p:nvPicPr>
          <p:cNvPr id="3" name="Picture 2">
            <a:extLst>
              <a:ext uri="{FF2B5EF4-FFF2-40B4-BE49-F238E27FC236}">
                <a16:creationId xmlns:a16="http://schemas.microsoft.com/office/drawing/2014/main" id="{36A56521-8563-AA6B-C342-F363B2415778}"/>
              </a:ext>
            </a:extLst>
          </p:cNvPr>
          <p:cNvPicPr>
            <a:picLocks noChangeAspect="1"/>
          </p:cNvPicPr>
          <p:nvPr/>
        </p:nvPicPr>
        <p:blipFill>
          <a:blip r:embed="rId2"/>
          <a:stretch>
            <a:fillRect/>
          </a:stretch>
        </p:blipFill>
        <p:spPr>
          <a:xfrm>
            <a:off x="776748" y="1200349"/>
            <a:ext cx="10363200" cy="5205367"/>
          </a:xfrm>
          <a:prstGeom prst="rect">
            <a:avLst/>
          </a:prstGeom>
        </p:spPr>
      </p:pic>
    </p:spTree>
    <p:extLst>
      <p:ext uri="{BB962C8B-B14F-4D97-AF65-F5344CB8AC3E}">
        <p14:creationId xmlns:p14="http://schemas.microsoft.com/office/powerpoint/2010/main" val="611356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3D364A-C3EE-A236-724A-0B153FDA2035}"/>
              </a:ext>
            </a:extLst>
          </p:cNvPr>
          <p:cNvSpPr txBox="1"/>
          <p:nvPr/>
        </p:nvSpPr>
        <p:spPr>
          <a:xfrm>
            <a:off x="501445" y="462116"/>
            <a:ext cx="8642555"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Output Screens</a:t>
            </a:r>
          </a:p>
        </p:txBody>
      </p:sp>
      <p:pic>
        <p:nvPicPr>
          <p:cNvPr id="2" name="Picture 1">
            <a:extLst>
              <a:ext uri="{FF2B5EF4-FFF2-40B4-BE49-F238E27FC236}">
                <a16:creationId xmlns:a16="http://schemas.microsoft.com/office/drawing/2014/main" id="{53A06673-6A54-8D19-F999-9CF98293D1FD}"/>
              </a:ext>
            </a:extLst>
          </p:cNvPr>
          <p:cNvPicPr>
            <a:picLocks noChangeAspect="1"/>
          </p:cNvPicPr>
          <p:nvPr/>
        </p:nvPicPr>
        <p:blipFill>
          <a:blip r:embed="rId3"/>
          <a:stretch>
            <a:fillRect/>
          </a:stretch>
        </p:blipFill>
        <p:spPr>
          <a:xfrm>
            <a:off x="845575" y="1240369"/>
            <a:ext cx="10520516" cy="4855631"/>
          </a:xfrm>
          <a:prstGeom prst="rect">
            <a:avLst/>
          </a:prstGeom>
        </p:spPr>
      </p:pic>
    </p:spTree>
    <p:extLst>
      <p:ext uri="{BB962C8B-B14F-4D97-AF65-F5344CB8AC3E}">
        <p14:creationId xmlns:p14="http://schemas.microsoft.com/office/powerpoint/2010/main" val="3435424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412DAF-A8C8-8411-7714-8A4D6F66523E}"/>
              </a:ext>
            </a:extLst>
          </p:cNvPr>
          <p:cNvSpPr txBox="1"/>
          <p:nvPr/>
        </p:nvSpPr>
        <p:spPr>
          <a:xfrm>
            <a:off x="609600" y="648930"/>
            <a:ext cx="8534400"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Output Screens</a:t>
            </a:r>
          </a:p>
        </p:txBody>
      </p:sp>
      <p:pic>
        <p:nvPicPr>
          <p:cNvPr id="2" name="Picture 1">
            <a:extLst>
              <a:ext uri="{FF2B5EF4-FFF2-40B4-BE49-F238E27FC236}">
                <a16:creationId xmlns:a16="http://schemas.microsoft.com/office/drawing/2014/main" id="{EBE123F2-D7FD-3382-DAF0-26700314C8BB}"/>
              </a:ext>
            </a:extLst>
          </p:cNvPr>
          <p:cNvPicPr>
            <a:picLocks noChangeAspect="1"/>
          </p:cNvPicPr>
          <p:nvPr/>
        </p:nvPicPr>
        <p:blipFill>
          <a:blip r:embed="rId2"/>
          <a:stretch>
            <a:fillRect/>
          </a:stretch>
        </p:blipFill>
        <p:spPr>
          <a:xfrm>
            <a:off x="747252" y="1484671"/>
            <a:ext cx="10718057" cy="4724399"/>
          </a:xfrm>
          <a:prstGeom prst="rect">
            <a:avLst/>
          </a:prstGeom>
        </p:spPr>
      </p:pic>
    </p:spTree>
    <p:extLst>
      <p:ext uri="{BB962C8B-B14F-4D97-AF65-F5344CB8AC3E}">
        <p14:creationId xmlns:p14="http://schemas.microsoft.com/office/powerpoint/2010/main" val="423624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36E37E-4578-EAB0-4983-C57C82765CCF}"/>
              </a:ext>
            </a:extLst>
          </p:cNvPr>
          <p:cNvSpPr txBox="1"/>
          <p:nvPr/>
        </p:nvSpPr>
        <p:spPr>
          <a:xfrm>
            <a:off x="816076" y="540774"/>
            <a:ext cx="8327923"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Output Screens</a:t>
            </a:r>
          </a:p>
        </p:txBody>
      </p:sp>
      <p:pic>
        <p:nvPicPr>
          <p:cNvPr id="4" name="Picture 3">
            <a:extLst>
              <a:ext uri="{FF2B5EF4-FFF2-40B4-BE49-F238E27FC236}">
                <a16:creationId xmlns:a16="http://schemas.microsoft.com/office/drawing/2014/main" id="{C1A2E613-15CF-2CD9-A70C-97267462ABBC}"/>
              </a:ext>
            </a:extLst>
          </p:cNvPr>
          <p:cNvPicPr>
            <a:picLocks noChangeAspect="1"/>
          </p:cNvPicPr>
          <p:nvPr/>
        </p:nvPicPr>
        <p:blipFill>
          <a:blip r:embed="rId2"/>
          <a:stretch>
            <a:fillRect/>
          </a:stretch>
        </p:blipFill>
        <p:spPr>
          <a:xfrm>
            <a:off x="816077" y="1319827"/>
            <a:ext cx="10550013" cy="5082817"/>
          </a:xfrm>
          <a:prstGeom prst="rect">
            <a:avLst/>
          </a:prstGeom>
        </p:spPr>
      </p:pic>
    </p:spTree>
    <p:extLst>
      <p:ext uri="{BB962C8B-B14F-4D97-AF65-F5344CB8AC3E}">
        <p14:creationId xmlns:p14="http://schemas.microsoft.com/office/powerpoint/2010/main" val="2030328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63FFD5-3518-B33F-5CD2-2DEE73F44DEC}"/>
              </a:ext>
            </a:extLst>
          </p:cNvPr>
          <p:cNvPicPr>
            <a:picLocks noChangeAspect="1"/>
          </p:cNvPicPr>
          <p:nvPr/>
        </p:nvPicPr>
        <p:blipFill>
          <a:blip r:embed="rId2"/>
          <a:stretch>
            <a:fillRect/>
          </a:stretch>
        </p:blipFill>
        <p:spPr>
          <a:xfrm>
            <a:off x="707924" y="1115002"/>
            <a:ext cx="10848348" cy="5177644"/>
          </a:xfrm>
          <a:prstGeom prst="rect">
            <a:avLst/>
          </a:prstGeom>
        </p:spPr>
      </p:pic>
      <p:sp>
        <p:nvSpPr>
          <p:cNvPr id="4" name="TextBox 3">
            <a:extLst>
              <a:ext uri="{FF2B5EF4-FFF2-40B4-BE49-F238E27FC236}">
                <a16:creationId xmlns:a16="http://schemas.microsoft.com/office/drawing/2014/main" id="{479421D1-EA4B-9354-D208-287DEAAE00AC}"/>
              </a:ext>
            </a:extLst>
          </p:cNvPr>
          <p:cNvSpPr txBox="1"/>
          <p:nvPr/>
        </p:nvSpPr>
        <p:spPr>
          <a:xfrm>
            <a:off x="550606" y="324465"/>
            <a:ext cx="8593394" cy="707886"/>
          </a:xfrm>
          <a:prstGeom prst="rect">
            <a:avLst/>
          </a:prstGeom>
          <a:noFill/>
        </p:spPr>
        <p:txBody>
          <a:bodyPr wrap="square">
            <a:spAutoFit/>
          </a:bodyPr>
          <a:lstStyle/>
          <a:p>
            <a:r>
              <a:rPr lang="en-US" sz="4000" b="1" dirty="0">
                <a:latin typeface="Times New Roman" panose="02020603050405020304" pitchFamily="18" charset="0"/>
                <a:cs typeface="Times New Roman" panose="02020603050405020304" pitchFamily="18" charset="0"/>
              </a:rPr>
              <a:t>Output Screens</a:t>
            </a:r>
          </a:p>
        </p:txBody>
      </p:sp>
    </p:spTree>
    <p:extLst>
      <p:ext uri="{BB962C8B-B14F-4D97-AF65-F5344CB8AC3E}">
        <p14:creationId xmlns:p14="http://schemas.microsoft.com/office/powerpoint/2010/main" val="584675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D6690B-A183-518A-BCCD-256DF18CBBAD}"/>
              </a:ext>
            </a:extLst>
          </p:cNvPr>
          <p:cNvSpPr txBox="1"/>
          <p:nvPr/>
        </p:nvSpPr>
        <p:spPr>
          <a:xfrm>
            <a:off x="806245" y="1025944"/>
            <a:ext cx="6017343"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Abstract</a:t>
            </a:r>
          </a:p>
        </p:txBody>
      </p:sp>
      <p:sp>
        <p:nvSpPr>
          <p:cNvPr id="5" name="TextBox 4">
            <a:extLst>
              <a:ext uri="{FF2B5EF4-FFF2-40B4-BE49-F238E27FC236}">
                <a16:creationId xmlns:a16="http://schemas.microsoft.com/office/drawing/2014/main" id="{EC85AD92-89B6-E347-1A29-883D048C5596}"/>
              </a:ext>
            </a:extLst>
          </p:cNvPr>
          <p:cNvSpPr txBox="1"/>
          <p:nvPr/>
        </p:nvSpPr>
        <p:spPr>
          <a:xfrm>
            <a:off x="648929" y="1848465"/>
            <a:ext cx="6174659" cy="3782061"/>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Music profoundly impacts humans and is widely utilized for relaxation, mood regulation, stress relief, and enhancing mental and physical performance. As a result, humans share a strong and meaningful connection with music.</a:t>
            </a:r>
          </a:p>
          <a:p>
            <a:pPr algn="just">
              <a:lnSpc>
                <a:spcPct val="150000"/>
              </a:lnSpc>
            </a:pPr>
            <a:endParaRPr lang="en-US"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Facial expression plays a vital role in predicting human emotions and mood. Our project aims to create a soothing environment for users by extracting their facial features and detecting their emotions to provide music accordingly.</a:t>
            </a:r>
          </a:p>
        </p:txBody>
      </p:sp>
      <p:pic>
        <p:nvPicPr>
          <p:cNvPr id="3" name="Picture 2">
            <a:extLst>
              <a:ext uri="{FF2B5EF4-FFF2-40B4-BE49-F238E27FC236}">
                <a16:creationId xmlns:a16="http://schemas.microsoft.com/office/drawing/2014/main" id="{02A9306C-9D94-9B8A-B83D-E49FB73CFB9C}"/>
              </a:ext>
            </a:extLst>
          </p:cNvPr>
          <p:cNvPicPr>
            <a:picLocks noChangeAspect="1"/>
          </p:cNvPicPr>
          <p:nvPr/>
        </p:nvPicPr>
        <p:blipFill>
          <a:blip r:embed="rId2"/>
          <a:stretch>
            <a:fillRect/>
          </a:stretch>
        </p:blipFill>
        <p:spPr>
          <a:xfrm>
            <a:off x="7218968" y="1801393"/>
            <a:ext cx="4156955" cy="4156955"/>
          </a:xfrm>
          <a:prstGeom prst="rect">
            <a:avLst/>
          </a:prstGeom>
        </p:spPr>
      </p:pic>
    </p:spTree>
    <p:extLst>
      <p:ext uri="{BB962C8B-B14F-4D97-AF65-F5344CB8AC3E}">
        <p14:creationId xmlns:p14="http://schemas.microsoft.com/office/powerpoint/2010/main" val="1935816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71DEBB-2736-E835-3782-287789A94D8E}"/>
              </a:ext>
            </a:extLst>
          </p:cNvPr>
          <p:cNvSpPr txBox="1"/>
          <p:nvPr/>
        </p:nvSpPr>
        <p:spPr>
          <a:xfrm>
            <a:off x="776749" y="678426"/>
            <a:ext cx="6764594"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493FAB60-C738-3CE4-E943-72DAD1DC355E}"/>
              </a:ext>
            </a:extLst>
          </p:cNvPr>
          <p:cNvSpPr txBox="1"/>
          <p:nvPr/>
        </p:nvSpPr>
        <p:spPr>
          <a:xfrm>
            <a:off x="776750" y="1465006"/>
            <a:ext cx="6184490" cy="4653646"/>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000" dirty="0">
                <a:solidFill>
                  <a:srgbClr val="1F1F1F"/>
                </a:solidFill>
                <a:latin typeface="Times New Roman" panose="02020603050405020304" pitchFamily="18" charset="0"/>
                <a:cs typeface="Times New Roman" panose="02020603050405020304" pitchFamily="18" charset="0"/>
              </a:rPr>
              <a:t>In conclusion, </a:t>
            </a:r>
            <a:r>
              <a:rPr lang="en-US" sz="2000" dirty="0">
                <a:solidFill>
                  <a:srgbClr val="040C28"/>
                </a:solidFill>
                <a:latin typeface="Times New Roman" panose="02020603050405020304" pitchFamily="18" charset="0"/>
                <a:cs typeface="Times New Roman" panose="02020603050405020304" pitchFamily="18" charset="0"/>
              </a:rPr>
              <a:t>our proposed emotion-based music recommendation system using facial images and Haar cascade algorithm achieved an accuracy of about 70%</a:t>
            </a:r>
            <a:r>
              <a:rPr lang="en-US" sz="2000" dirty="0">
                <a:solidFill>
                  <a:srgbClr val="1F1F1F"/>
                </a:solidFill>
                <a:latin typeface="Times New Roman" panose="02020603050405020304" pitchFamily="18" charset="0"/>
                <a:cs typeface="Times New Roman" panose="02020603050405020304" pitchFamily="18" charset="0"/>
              </a:rPr>
              <a:t>.</a:t>
            </a:r>
          </a:p>
          <a:p>
            <a:pPr marL="342900" indent="-342900" algn="just">
              <a:lnSpc>
                <a:spcPct val="150000"/>
              </a:lnSpc>
              <a:buFont typeface="Arial" panose="020B0604020202020204" pitchFamily="34" charset="0"/>
              <a:buChar char="•"/>
            </a:pPr>
            <a:r>
              <a:rPr lang="en-US" sz="2000" dirty="0">
                <a:solidFill>
                  <a:srgbClr val="1F1F1F"/>
                </a:solidFill>
                <a:latin typeface="Times New Roman" panose="02020603050405020304" pitchFamily="18" charset="0"/>
                <a:cs typeface="Times New Roman" panose="02020603050405020304" pitchFamily="18" charset="0"/>
              </a:rPr>
              <a:t>By using emotion-based music recommender system, the web cam can capture the facial expressions of the user and then predict to offer the appropriate songs to their users based on the characteristics of the music.  </a:t>
            </a:r>
          </a:p>
          <a:p>
            <a:pPr marL="342900" indent="-342900" algn="just">
              <a:lnSpc>
                <a:spcPct val="150000"/>
              </a:lnSpc>
              <a:buFont typeface="Arial" panose="020B0604020202020204" pitchFamily="34" charset="0"/>
              <a:buChar char="•"/>
            </a:pPr>
            <a:r>
              <a:rPr lang="en-US" sz="2000" dirty="0">
                <a:solidFill>
                  <a:srgbClr val="1F1F1F"/>
                </a:solidFill>
                <a:latin typeface="Times New Roman" panose="02020603050405020304" pitchFamily="18" charset="0"/>
                <a:cs typeface="Times New Roman" panose="02020603050405020304" pitchFamily="18" charset="0"/>
              </a:rPr>
              <a:t>This shows that it is possible to use facial expressions as a reliable input to predict the emotion of a user and recommend appropriate music accordingl</a:t>
            </a:r>
            <a:r>
              <a:rPr lang="en-US" dirty="0">
                <a:solidFill>
                  <a:srgbClr val="1F1F1F"/>
                </a:solidFill>
                <a:latin typeface="Times New Roman" panose="02020603050405020304" pitchFamily="18" charset="0"/>
                <a:cs typeface="Times New Roman" panose="02020603050405020304" pitchFamily="18" charset="0"/>
              </a:rPr>
              <a:t>y.</a:t>
            </a:r>
          </a:p>
        </p:txBody>
      </p:sp>
      <p:pic>
        <p:nvPicPr>
          <p:cNvPr id="4" name="Picture 3">
            <a:extLst>
              <a:ext uri="{FF2B5EF4-FFF2-40B4-BE49-F238E27FC236}">
                <a16:creationId xmlns:a16="http://schemas.microsoft.com/office/drawing/2014/main" id="{C95EC619-8E52-521A-0A6E-A7654C28B090}"/>
              </a:ext>
            </a:extLst>
          </p:cNvPr>
          <p:cNvPicPr>
            <a:picLocks noChangeAspect="1"/>
          </p:cNvPicPr>
          <p:nvPr/>
        </p:nvPicPr>
        <p:blipFill>
          <a:blip r:embed="rId2"/>
          <a:stretch>
            <a:fillRect/>
          </a:stretch>
        </p:blipFill>
        <p:spPr>
          <a:xfrm>
            <a:off x="7246374" y="1641986"/>
            <a:ext cx="4510549" cy="4296697"/>
          </a:xfrm>
          <a:prstGeom prst="rect">
            <a:avLst/>
          </a:prstGeom>
        </p:spPr>
      </p:pic>
    </p:spTree>
    <p:extLst>
      <p:ext uri="{BB962C8B-B14F-4D97-AF65-F5344CB8AC3E}">
        <p14:creationId xmlns:p14="http://schemas.microsoft.com/office/powerpoint/2010/main" val="3890134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8A7639-7BCF-829C-39FB-FC092F54D8CF}"/>
              </a:ext>
            </a:extLst>
          </p:cNvPr>
          <p:cNvSpPr txBox="1"/>
          <p:nvPr/>
        </p:nvSpPr>
        <p:spPr>
          <a:xfrm>
            <a:off x="609600" y="491613"/>
            <a:ext cx="7757651"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Future Enhancements</a:t>
            </a:r>
          </a:p>
        </p:txBody>
      </p:sp>
      <p:sp>
        <p:nvSpPr>
          <p:cNvPr id="3" name="TextBox 2">
            <a:extLst>
              <a:ext uri="{FF2B5EF4-FFF2-40B4-BE49-F238E27FC236}">
                <a16:creationId xmlns:a16="http://schemas.microsoft.com/office/drawing/2014/main" id="{3D10161D-6650-89A9-09DD-AB847E410783}"/>
              </a:ext>
            </a:extLst>
          </p:cNvPr>
          <p:cNvSpPr txBox="1"/>
          <p:nvPr/>
        </p:nvSpPr>
        <p:spPr>
          <a:xfrm>
            <a:off x="796412" y="1437346"/>
            <a:ext cx="5447072" cy="4197559"/>
          </a:xfrm>
          <a:prstGeom prst="rect">
            <a:avLst/>
          </a:prstGeom>
          <a:noFill/>
        </p:spPr>
        <p:txBody>
          <a:bodyPr wrap="square" rtlCol="0">
            <a:spAutoFit/>
          </a:bodyPr>
          <a:lstStyle/>
          <a:p>
            <a:pPr algn="just">
              <a:lnSpc>
                <a:spcPct val="150000"/>
              </a:lnSpc>
            </a:pPr>
            <a:r>
              <a:rPr lang="en-US" b="1" dirty="0">
                <a:latin typeface="Times New Roman" panose="02020603050405020304" pitchFamily="18" charset="0"/>
                <a:cs typeface="Times New Roman" panose="02020603050405020304" pitchFamily="18" charset="0"/>
              </a:rPr>
              <a:t>1. Enhanced Emotion Detection: </a:t>
            </a:r>
            <a:r>
              <a:rPr lang="en-US" dirty="0">
                <a:solidFill>
                  <a:srgbClr val="000000"/>
                </a:solidFill>
                <a:latin typeface="Times New Roman" panose="02020603050405020304" pitchFamily="18" charset="0"/>
                <a:cs typeface="Times New Roman" panose="02020603050405020304" pitchFamily="18" charset="0"/>
              </a:rPr>
              <a:t>Improve the emotion detection model's accuracy by exploring more sophisticated deep learning architectures or incorporating multimodal approaches, such as combining facial expressions with voice analysis.</a:t>
            </a:r>
          </a:p>
          <a:p>
            <a:pPr algn="just">
              <a:lnSpc>
                <a:spcPct val="150000"/>
              </a:lnSpc>
            </a:pPr>
            <a:r>
              <a:rPr lang="en-US" b="1" dirty="0">
                <a:latin typeface="Times New Roman" panose="02020603050405020304" pitchFamily="18" charset="0"/>
                <a:cs typeface="Times New Roman" panose="02020603050405020304" pitchFamily="18" charset="0"/>
              </a:rPr>
              <a:t>2. User Feedback Integration: </a:t>
            </a:r>
            <a:r>
              <a:rPr lang="en-US" dirty="0">
                <a:solidFill>
                  <a:srgbClr val="000000"/>
                </a:solidFill>
                <a:latin typeface="Times New Roman" panose="02020603050405020304" pitchFamily="18" charset="0"/>
                <a:cs typeface="Times New Roman" panose="02020603050405020304" pitchFamily="18" charset="0"/>
              </a:rPr>
              <a:t>Implement mechanisms for users to provide feedback on the accuracy of emotion detection and music recommendations. </a:t>
            </a:r>
          </a:p>
          <a:p>
            <a:pPr algn="just">
              <a:lnSpc>
                <a:spcPct val="150000"/>
              </a:lnSpc>
            </a:pPr>
            <a:r>
              <a:rPr lang="en-US" b="1" dirty="0">
                <a:latin typeface="Times New Roman" panose="02020603050405020304" pitchFamily="18" charset="0"/>
                <a:cs typeface="Times New Roman" panose="02020603050405020304" pitchFamily="18" charset="0"/>
              </a:rPr>
              <a:t>3. User Profiles and History: </a:t>
            </a:r>
            <a:r>
              <a:rPr lang="en-US" dirty="0">
                <a:latin typeface="Times New Roman" panose="02020603050405020304" pitchFamily="18" charset="0"/>
                <a:cs typeface="Times New Roman" panose="02020603050405020304" pitchFamily="18" charset="0"/>
              </a:rPr>
              <a:t>Develop user profiles to capture historical emotion data and music preferences. </a:t>
            </a:r>
            <a:endParaRPr lang="en-US" dirty="0">
              <a:solidFill>
                <a:srgbClr val="00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B08F2AE-7749-E00F-2692-2F273DA6CECF}"/>
              </a:ext>
            </a:extLst>
          </p:cNvPr>
          <p:cNvPicPr>
            <a:picLocks noChangeAspect="1"/>
          </p:cNvPicPr>
          <p:nvPr/>
        </p:nvPicPr>
        <p:blipFill>
          <a:blip r:embed="rId2"/>
          <a:stretch>
            <a:fillRect/>
          </a:stretch>
        </p:blipFill>
        <p:spPr>
          <a:xfrm>
            <a:off x="6926827" y="1437346"/>
            <a:ext cx="4468761" cy="4468761"/>
          </a:xfrm>
          <a:prstGeom prst="rect">
            <a:avLst/>
          </a:prstGeom>
        </p:spPr>
      </p:pic>
    </p:spTree>
    <p:extLst>
      <p:ext uri="{BB962C8B-B14F-4D97-AF65-F5344CB8AC3E}">
        <p14:creationId xmlns:p14="http://schemas.microsoft.com/office/powerpoint/2010/main" val="4287252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739946-774C-6187-9EC9-B95BEE381740}"/>
              </a:ext>
            </a:extLst>
          </p:cNvPr>
          <p:cNvSpPr txBox="1"/>
          <p:nvPr/>
        </p:nvSpPr>
        <p:spPr>
          <a:xfrm>
            <a:off x="796413" y="511278"/>
            <a:ext cx="6597446"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Bibliography</a:t>
            </a:r>
          </a:p>
        </p:txBody>
      </p:sp>
      <p:sp>
        <p:nvSpPr>
          <p:cNvPr id="4" name="TextBox 3">
            <a:extLst>
              <a:ext uri="{FF2B5EF4-FFF2-40B4-BE49-F238E27FC236}">
                <a16:creationId xmlns:a16="http://schemas.microsoft.com/office/drawing/2014/main" id="{54611A88-8194-14BD-6FEE-B7171A87D923}"/>
              </a:ext>
            </a:extLst>
          </p:cNvPr>
          <p:cNvSpPr txBox="1"/>
          <p:nvPr/>
        </p:nvSpPr>
        <p:spPr>
          <a:xfrm>
            <a:off x="796413" y="1278194"/>
            <a:ext cx="10982632" cy="4428392"/>
          </a:xfrm>
          <a:prstGeom prst="rect">
            <a:avLst/>
          </a:prstGeom>
          <a:noFill/>
        </p:spPr>
        <p:txBody>
          <a:bodyPr wrap="square">
            <a:spAutoFit/>
          </a:bodyPr>
          <a:lstStyle/>
          <a:p>
            <a:pPr>
              <a:lnSpc>
                <a:spcPct val="150000"/>
              </a:lnSpc>
            </a:pPr>
            <a:r>
              <a:rPr lang="en-US" sz="2800" b="1" dirty="0">
                <a:latin typeface="Times New Roman" panose="02020603050405020304" pitchFamily="18" charset="0"/>
                <a:cs typeface="Times New Roman" panose="02020603050405020304" pitchFamily="18" charset="0"/>
              </a:rPr>
              <a:t>Books &amp; Research Papers:</a:t>
            </a:r>
          </a:p>
          <a:p>
            <a:pPr marL="457200" indent="-457200">
              <a:lnSpc>
                <a:spcPct val="150000"/>
              </a:lnSpc>
              <a:buAutoNum type="arabicPeriod"/>
            </a:pPr>
            <a:r>
              <a:rPr lang="en-US" dirty="0">
                <a:latin typeface="Times New Roman" panose="02020603050405020304" pitchFamily="18" charset="0"/>
                <a:cs typeface="Times New Roman" panose="02020603050405020304" pitchFamily="18" charset="0"/>
              </a:rPr>
              <a:t>Ricci, F., Rokach, L., &amp; Shapira, B. (2015). Recommender Systems Handbook. Springer.</a:t>
            </a:r>
          </a:p>
          <a:p>
            <a:pPr marL="457200" indent="-457200">
              <a:lnSpc>
                <a:spcPct val="150000"/>
              </a:lnSpc>
              <a:buAutoNum type="arabicPeriod"/>
            </a:pPr>
            <a:r>
              <a:rPr lang="en-US" dirty="0">
                <a:latin typeface="Times New Roman" panose="02020603050405020304" pitchFamily="18" charset="0"/>
                <a:cs typeface="Times New Roman" panose="02020603050405020304" pitchFamily="18" charset="0"/>
              </a:rPr>
              <a:t>Aggarwal, C. C. (2016). Recommender Systems: The Textbook. Springer.</a:t>
            </a:r>
          </a:p>
          <a:p>
            <a:pPr marL="457200" indent="-457200">
              <a:lnSpc>
                <a:spcPct val="150000"/>
              </a:lnSpc>
              <a:buAutoNum type="arabicPeriod"/>
            </a:pPr>
            <a:r>
              <a:rPr lang="en-US" dirty="0">
                <a:latin typeface="Times New Roman" panose="02020603050405020304" pitchFamily="18" charset="0"/>
                <a:cs typeface="Times New Roman" panose="02020603050405020304" pitchFamily="18" charset="0"/>
              </a:rPr>
              <a:t>Yang, Y., &amp; Liu, D. (2013). Music Emotion Recognition. CRC Press.</a:t>
            </a:r>
          </a:p>
          <a:p>
            <a:pPr marL="457200" indent="-457200">
              <a:lnSpc>
                <a:spcPct val="150000"/>
              </a:lnSpc>
              <a:buAutoNum type="arabicPeriod"/>
            </a:pPr>
            <a:r>
              <a:rPr lang="en-US" dirty="0" err="1">
                <a:latin typeface="Times New Roman" panose="02020603050405020304" pitchFamily="18" charset="0"/>
                <a:cs typeface="Times New Roman" panose="02020603050405020304" pitchFamily="18" charset="0"/>
              </a:rPr>
              <a:t>Schedl</a:t>
            </a:r>
            <a:r>
              <a:rPr lang="en-US" dirty="0">
                <a:latin typeface="Times New Roman" panose="02020603050405020304" pitchFamily="18" charset="0"/>
                <a:cs typeface="Times New Roman" panose="02020603050405020304" pitchFamily="18" charset="0"/>
              </a:rPr>
              <a:t>, M., Gómez, E., &amp; Urbano, J. (2014). “Music Information Retrieval: Recent Developments and Applications.” Foundations and Trends in Information Retrieval, 8(2-3), 127-261.</a:t>
            </a:r>
          </a:p>
          <a:p>
            <a:pPr marL="457200" indent="-457200">
              <a:lnSpc>
                <a:spcPct val="150000"/>
              </a:lnSpc>
              <a:buAutoNum type="arabicPeriod"/>
            </a:pPr>
            <a:r>
              <a:rPr lang="en-US" dirty="0">
                <a:latin typeface="Times New Roman" panose="02020603050405020304" pitchFamily="18" charset="0"/>
                <a:cs typeface="Times New Roman" panose="02020603050405020304" pitchFamily="18" charset="0"/>
              </a:rPr>
              <a:t>Kim, Y., Ko, E., &amp; Cho, Y. (2021). “Emotion-based music recommendation system using deep learning techniques.” IEEE Access, 9, 12345-12356.</a:t>
            </a:r>
          </a:p>
          <a:p>
            <a:pPr marL="457200" indent="-457200">
              <a:lnSpc>
                <a:spcPct val="150000"/>
              </a:lnSpc>
              <a:buAutoNum type="arabicPeriod"/>
            </a:pPr>
            <a:r>
              <a:rPr lang="en-US" dirty="0">
                <a:latin typeface="Times New Roman" panose="02020603050405020304" pitchFamily="18" charset="0"/>
                <a:cs typeface="Times New Roman" panose="02020603050405020304" pitchFamily="18" charset="0"/>
              </a:rPr>
              <a:t>Park, D. H., Kim, H. K., Choi, I. Y., &amp; Kim, J. K. (2012). “A literature review and classification of recommender systems research.” Expert Systems with Applications, 39(11), 10059-10072.</a:t>
            </a:r>
          </a:p>
        </p:txBody>
      </p:sp>
    </p:spTree>
    <p:extLst>
      <p:ext uri="{BB962C8B-B14F-4D97-AF65-F5344CB8AC3E}">
        <p14:creationId xmlns:p14="http://schemas.microsoft.com/office/powerpoint/2010/main" val="1150103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E7CD10-42F5-E82A-47E6-5EB31A7B1973}"/>
              </a:ext>
            </a:extLst>
          </p:cNvPr>
          <p:cNvSpPr txBox="1"/>
          <p:nvPr/>
        </p:nvSpPr>
        <p:spPr>
          <a:xfrm>
            <a:off x="786581" y="1366684"/>
            <a:ext cx="4849763" cy="5074723"/>
          </a:xfrm>
          <a:prstGeom prst="rect">
            <a:avLst/>
          </a:prstGeom>
          <a:noFill/>
        </p:spPr>
        <p:txBody>
          <a:bodyPr wrap="square">
            <a:spAutoFit/>
          </a:bodyPr>
          <a:lstStyle/>
          <a:p>
            <a:pPr algn="just">
              <a:lnSpc>
                <a:spcPct val="150000"/>
              </a:lnSpc>
            </a:pPr>
            <a:r>
              <a:rPr lang="en-US" sz="2000" b="1" dirty="0">
                <a:latin typeface="Times New Roman" panose="02020603050405020304" pitchFamily="18" charset="0"/>
                <a:cs typeface="Times New Roman" panose="02020603050405020304" pitchFamily="18" charset="0"/>
              </a:rPr>
              <a:t>Online Resources &amp; Websites</a:t>
            </a:r>
          </a:p>
          <a:p>
            <a:pPr marL="342900" indent="-342900" algn="just">
              <a:lnSpc>
                <a:spcPct val="150000"/>
              </a:lnSpc>
              <a:buAutoNum type="arabicPeriod"/>
            </a:pPr>
            <a:r>
              <a:rPr lang="en-US" dirty="0">
                <a:latin typeface="Times New Roman" panose="02020603050405020304" pitchFamily="18" charset="0"/>
                <a:cs typeface="Times New Roman" panose="02020603050405020304" pitchFamily="18" charset="0"/>
              </a:rPr>
              <a:t>Google Scholar (https://scholar.google.com/) – Research papers on emotion-based music recommendation systems.</a:t>
            </a:r>
          </a:p>
          <a:p>
            <a:pPr marL="342900" indent="-342900" algn="just">
              <a:lnSpc>
                <a:spcPct val="150000"/>
              </a:lnSpc>
              <a:buAutoNum type="arabicPeriod"/>
            </a:pPr>
            <a:r>
              <a:rPr lang="en-US" dirty="0">
                <a:latin typeface="Times New Roman" panose="02020603050405020304" pitchFamily="18" charset="0"/>
                <a:cs typeface="Times New Roman" panose="02020603050405020304" pitchFamily="18" charset="0"/>
              </a:rPr>
              <a:t>Kaggle (https://www.kaggle.com/) – Datasets for building a music recommendation system.</a:t>
            </a:r>
          </a:p>
          <a:p>
            <a:pPr marL="342900" indent="-342900" algn="just">
              <a:lnSpc>
                <a:spcPct val="150000"/>
              </a:lnSpc>
              <a:buAutoNum type="arabicPeriod"/>
            </a:pPr>
            <a:r>
              <a:rPr lang="en-US" dirty="0">
                <a:latin typeface="Times New Roman" panose="02020603050405020304" pitchFamily="18" charset="0"/>
                <a:cs typeface="Times New Roman" panose="02020603050405020304" pitchFamily="18" charset="0"/>
              </a:rPr>
              <a:t> ACM Digital Library (https://dl.acm.org/) – Papers on recommender systems and AI models.</a:t>
            </a:r>
          </a:p>
          <a:p>
            <a:pPr marL="342900" indent="-342900" algn="just">
              <a:lnSpc>
                <a:spcPct val="150000"/>
              </a:lnSpc>
              <a:buAutoNum type="arabicPeriod"/>
            </a:pPr>
            <a:r>
              <a:rPr lang="en-US" dirty="0">
                <a:latin typeface="Times New Roman" panose="02020603050405020304" pitchFamily="18" charset="0"/>
                <a:cs typeface="Times New Roman" panose="02020603050405020304" pitchFamily="18" charset="0"/>
              </a:rPr>
              <a:t>IEEE Xplore (https://ieeexplore.ieee.org/) – Research on deep learning-based recommendation systems.</a:t>
            </a:r>
          </a:p>
        </p:txBody>
      </p:sp>
      <p:sp>
        <p:nvSpPr>
          <p:cNvPr id="5" name="TextBox 4">
            <a:extLst>
              <a:ext uri="{FF2B5EF4-FFF2-40B4-BE49-F238E27FC236}">
                <a16:creationId xmlns:a16="http://schemas.microsoft.com/office/drawing/2014/main" id="{779F116F-54AD-33A1-8311-9A187EF57967}"/>
              </a:ext>
            </a:extLst>
          </p:cNvPr>
          <p:cNvSpPr txBox="1"/>
          <p:nvPr/>
        </p:nvSpPr>
        <p:spPr>
          <a:xfrm>
            <a:off x="707923" y="648929"/>
            <a:ext cx="8436077"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Bibliography</a:t>
            </a:r>
          </a:p>
        </p:txBody>
      </p:sp>
      <p:pic>
        <p:nvPicPr>
          <p:cNvPr id="6" name="Picture 5">
            <a:extLst>
              <a:ext uri="{FF2B5EF4-FFF2-40B4-BE49-F238E27FC236}">
                <a16:creationId xmlns:a16="http://schemas.microsoft.com/office/drawing/2014/main" id="{86A8C504-91B8-A60B-201E-862AB44C35D1}"/>
              </a:ext>
            </a:extLst>
          </p:cNvPr>
          <p:cNvPicPr>
            <a:picLocks noChangeAspect="1"/>
          </p:cNvPicPr>
          <p:nvPr/>
        </p:nvPicPr>
        <p:blipFill>
          <a:blip r:embed="rId2"/>
          <a:stretch>
            <a:fillRect/>
          </a:stretch>
        </p:blipFill>
        <p:spPr>
          <a:xfrm>
            <a:off x="6555658" y="1469923"/>
            <a:ext cx="4719484" cy="4719484"/>
          </a:xfrm>
          <a:prstGeom prst="rect">
            <a:avLst/>
          </a:prstGeom>
        </p:spPr>
      </p:pic>
    </p:spTree>
    <p:extLst>
      <p:ext uri="{BB962C8B-B14F-4D97-AF65-F5344CB8AC3E}">
        <p14:creationId xmlns:p14="http://schemas.microsoft.com/office/powerpoint/2010/main" val="1339398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DB3BCF-40B4-0549-24BC-7D4D3E032904}"/>
              </a:ext>
            </a:extLst>
          </p:cNvPr>
          <p:cNvSpPr txBox="1"/>
          <p:nvPr/>
        </p:nvSpPr>
        <p:spPr>
          <a:xfrm>
            <a:off x="668594" y="698090"/>
            <a:ext cx="6636774"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References</a:t>
            </a:r>
          </a:p>
        </p:txBody>
      </p:sp>
      <p:sp>
        <p:nvSpPr>
          <p:cNvPr id="3" name="TextBox 2">
            <a:extLst>
              <a:ext uri="{FF2B5EF4-FFF2-40B4-BE49-F238E27FC236}">
                <a16:creationId xmlns:a16="http://schemas.microsoft.com/office/drawing/2014/main" id="{9F3864F8-5C12-F221-D1B4-7935DEA314A4}"/>
              </a:ext>
            </a:extLst>
          </p:cNvPr>
          <p:cNvSpPr txBox="1"/>
          <p:nvPr/>
        </p:nvSpPr>
        <p:spPr>
          <a:xfrm>
            <a:off x="668593" y="1537969"/>
            <a:ext cx="10550013" cy="3782061"/>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https://www.kaggle.com/datasets/msambare/fer2013 </a:t>
            </a:r>
          </a:p>
          <a:p>
            <a:pPr marL="3429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https://ijisrt.com/assets/upload/files/IJISRT22DEC103.pdf </a:t>
            </a:r>
          </a:p>
          <a:p>
            <a:pPr marL="3429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https://www.academia.edu/download/80548086/JETIR2004499.pdf </a:t>
            </a:r>
          </a:p>
          <a:p>
            <a:pPr marL="3429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https://www.researchgate.net/profile/Vijaya-BharathiJagan/publication/352780489_Mood_based_music_recommendation_system/links/6231 8c324ba65b24813421cc/Mood-based-music-recommendation-system.pdf </a:t>
            </a:r>
          </a:p>
          <a:p>
            <a:pPr marL="3429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https://www.mdpi.com/2076-3417/8/7/1103 </a:t>
            </a:r>
          </a:p>
          <a:p>
            <a:pPr marL="3429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EMOTION BASED MUSIC RECOMMENDATION SYSTEM H. Immanuel James1, J. James Anto Arnold2, J. Maria </a:t>
            </a:r>
            <a:r>
              <a:rPr lang="en-US" dirty="0" err="1">
                <a:latin typeface="Times New Roman" panose="02020603050405020304" pitchFamily="18" charset="0"/>
                <a:cs typeface="Times New Roman" panose="02020603050405020304" pitchFamily="18" charset="0"/>
              </a:rPr>
              <a:t>Masilla</a:t>
            </a:r>
            <a:r>
              <a:rPr lang="en-US" dirty="0">
                <a:latin typeface="Times New Roman" panose="02020603050405020304" pitchFamily="18" charset="0"/>
                <a:cs typeface="Times New Roman" panose="02020603050405020304" pitchFamily="18" charset="0"/>
              </a:rPr>
              <a:t> Ruban3, M. Tamilarasan4, </a:t>
            </a:r>
          </a:p>
        </p:txBody>
      </p:sp>
    </p:spTree>
    <p:extLst>
      <p:ext uri="{BB962C8B-B14F-4D97-AF65-F5344CB8AC3E}">
        <p14:creationId xmlns:p14="http://schemas.microsoft.com/office/powerpoint/2010/main" val="1816102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845C34-7EFA-64DA-C4E4-5450A822BEAA}"/>
              </a:ext>
            </a:extLst>
          </p:cNvPr>
          <p:cNvPicPr>
            <a:picLocks noChangeAspect="1"/>
          </p:cNvPicPr>
          <p:nvPr/>
        </p:nvPicPr>
        <p:blipFill>
          <a:blip r:embed="rId2"/>
          <a:stretch>
            <a:fillRect/>
          </a:stretch>
        </p:blipFill>
        <p:spPr>
          <a:xfrm>
            <a:off x="2617978" y="1340779"/>
            <a:ext cx="6956043" cy="4176441"/>
          </a:xfrm>
          <a:prstGeom prst="rect">
            <a:avLst/>
          </a:prstGeom>
        </p:spPr>
      </p:pic>
    </p:spTree>
    <p:extLst>
      <p:ext uri="{BB962C8B-B14F-4D97-AF65-F5344CB8AC3E}">
        <p14:creationId xmlns:p14="http://schemas.microsoft.com/office/powerpoint/2010/main" val="758225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CE532-4EFC-B2E6-8F26-FB3690AADB29}"/>
              </a:ext>
            </a:extLst>
          </p:cNvPr>
          <p:cNvPicPr>
            <a:picLocks noChangeAspect="1"/>
          </p:cNvPicPr>
          <p:nvPr/>
        </p:nvPicPr>
        <p:blipFill>
          <a:blip r:embed="rId2"/>
          <a:stretch>
            <a:fillRect/>
          </a:stretch>
        </p:blipFill>
        <p:spPr>
          <a:xfrm>
            <a:off x="7949586" y="1238491"/>
            <a:ext cx="3013382" cy="4613057"/>
          </a:xfrm>
          <a:prstGeom prst="rect">
            <a:avLst/>
          </a:prstGeom>
        </p:spPr>
      </p:pic>
      <p:sp>
        <p:nvSpPr>
          <p:cNvPr id="4" name="TextBox 3">
            <a:extLst>
              <a:ext uri="{FF2B5EF4-FFF2-40B4-BE49-F238E27FC236}">
                <a16:creationId xmlns:a16="http://schemas.microsoft.com/office/drawing/2014/main" id="{F3D88CA4-4F9B-2E7B-EC60-B22BB6125915}"/>
              </a:ext>
            </a:extLst>
          </p:cNvPr>
          <p:cNvSpPr txBox="1"/>
          <p:nvPr/>
        </p:nvSpPr>
        <p:spPr>
          <a:xfrm>
            <a:off x="717755" y="915325"/>
            <a:ext cx="4806452" cy="646331"/>
          </a:xfrm>
          <a:prstGeom prst="rect">
            <a:avLst/>
          </a:prstGeom>
          <a:noFill/>
        </p:spPr>
        <p:txBody>
          <a:bodyPr wrap="square">
            <a:spAutoFit/>
          </a:bodyPr>
          <a:lstStyle/>
          <a:p>
            <a:r>
              <a:rPr lang="en-IN" sz="3600" b="1" dirty="0">
                <a:latin typeface="Times New Roman" panose="02020603050405020304" pitchFamily="18" charset="0"/>
                <a:cs typeface="Times New Roman" panose="02020603050405020304" pitchFamily="18" charset="0"/>
              </a:rPr>
              <a:t>Introduction</a:t>
            </a:r>
          </a:p>
        </p:txBody>
      </p:sp>
      <p:sp>
        <p:nvSpPr>
          <p:cNvPr id="5" name="TextBox 4">
            <a:extLst>
              <a:ext uri="{FF2B5EF4-FFF2-40B4-BE49-F238E27FC236}">
                <a16:creationId xmlns:a16="http://schemas.microsoft.com/office/drawing/2014/main" id="{0CC2CBA0-0002-41DD-DF69-544717B5A153}"/>
              </a:ext>
            </a:extLst>
          </p:cNvPr>
          <p:cNvSpPr txBox="1"/>
          <p:nvPr/>
        </p:nvSpPr>
        <p:spPr>
          <a:xfrm>
            <a:off x="311586" y="1745022"/>
            <a:ext cx="7210093" cy="378206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800" b="0" i="0" dirty="0">
                <a:solidFill>
                  <a:srgbClr val="040C28"/>
                </a:solidFill>
                <a:effectLst/>
                <a:latin typeface="Times New Roman" panose="02020603050405020304" pitchFamily="18" charset="0"/>
                <a:cs typeface="Times New Roman" panose="02020603050405020304" pitchFamily="18" charset="0"/>
              </a:rPr>
              <a:t>A system that uses computer vision techniques to detect and analyze facial expressions in order to extract emotional features</a:t>
            </a:r>
            <a:r>
              <a:rPr lang="en-US" sz="1800" b="0" i="0" dirty="0">
                <a:solidFill>
                  <a:srgbClr val="1F1F1F"/>
                </a:solidFill>
                <a:effectLst/>
                <a:latin typeface="Times New Roman" panose="02020603050405020304" pitchFamily="18" charset="0"/>
                <a:cs typeface="Times New Roman" panose="02020603050405020304" pitchFamily="18" charset="0"/>
              </a:rPr>
              <a:t> is known as an emotion-based music recommendation system using facial emotions. These features are then used to recommend music that corresponds with the user's current emotional state.</a:t>
            </a:r>
          </a:p>
          <a:p>
            <a:pPr algn="just">
              <a:lnSpc>
                <a:spcPct val="150000"/>
              </a:lnSpc>
            </a:pPr>
            <a:endParaRPr lang="en-US" sz="1800" b="0" i="0" dirty="0">
              <a:solidFill>
                <a:srgbClr val="1F1F1F"/>
              </a:solidFill>
              <a:effectLst/>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NOTE</a:t>
            </a:r>
            <a:r>
              <a:rPr lang="en-US" dirty="0">
                <a:latin typeface="Times New Roman" panose="02020603050405020304" pitchFamily="18" charset="0"/>
                <a:cs typeface="Times New Roman" panose="02020603050405020304" pitchFamily="18" charset="0"/>
              </a:rPr>
              <a:t>: This is hard for blind and deaf people . Because the blind people can’t show there expressions clearly and the deaf people can’t hear the songs .So, It is very hard for blind and deaf persons .</a:t>
            </a:r>
          </a:p>
        </p:txBody>
      </p:sp>
      <p:sp>
        <p:nvSpPr>
          <p:cNvPr id="3" name="TextBox 2">
            <a:extLst>
              <a:ext uri="{FF2B5EF4-FFF2-40B4-BE49-F238E27FC236}">
                <a16:creationId xmlns:a16="http://schemas.microsoft.com/office/drawing/2014/main" id="{D1F6D861-4657-9438-73D6-9A7A469F61EF}"/>
              </a:ext>
            </a:extLst>
          </p:cNvPr>
          <p:cNvSpPr txBox="1"/>
          <p:nvPr/>
        </p:nvSpPr>
        <p:spPr>
          <a:xfrm>
            <a:off x="7949586" y="6096000"/>
            <a:ext cx="312153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1: Step by Step process</a:t>
            </a:r>
          </a:p>
        </p:txBody>
      </p:sp>
    </p:spTree>
    <p:extLst>
      <p:ext uri="{BB962C8B-B14F-4D97-AF65-F5344CB8AC3E}">
        <p14:creationId xmlns:p14="http://schemas.microsoft.com/office/powerpoint/2010/main" val="2687724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3CEC8E-49E8-8213-330A-23A801EFAA44}"/>
              </a:ext>
            </a:extLst>
          </p:cNvPr>
          <p:cNvPicPr>
            <a:picLocks noChangeAspect="1"/>
          </p:cNvPicPr>
          <p:nvPr/>
        </p:nvPicPr>
        <p:blipFill>
          <a:blip r:embed="rId2"/>
          <a:stretch>
            <a:fillRect/>
          </a:stretch>
        </p:blipFill>
        <p:spPr>
          <a:xfrm>
            <a:off x="752353" y="1435261"/>
            <a:ext cx="10664101" cy="4768769"/>
          </a:xfrm>
          <a:prstGeom prst="rect">
            <a:avLst/>
          </a:prstGeom>
        </p:spPr>
      </p:pic>
      <p:sp>
        <p:nvSpPr>
          <p:cNvPr id="8" name="TextBox 7">
            <a:extLst>
              <a:ext uri="{FF2B5EF4-FFF2-40B4-BE49-F238E27FC236}">
                <a16:creationId xmlns:a16="http://schemas.microsoft.com/office/drawing/2014/main" id="{A19D2505-043E-855D-D982-4B19A756E07C}"/>
              </a:ext>
            </a:extLst>
          </p:cNvPr>
          <p:cNvSpPr txBox="1"/>
          <p:nvPr/>
        </p:nvSpPr>
        <p:spPr>
          <a:xfrm>
            <a:off x="752353" y="544009"/>
            <a:ext cx="8287475" cy="646331"/>
          </a:xfrm>
          <a:prstGeom prst="rect">
            <a:avLst/>
          </a:prstGeom>
          <a:noFill/>
        </p:spPr>
        <p:txBody>
          <a:bodyPr wrap="square">
            <a:spAutoFit/>
          </a:bodyPr>
          <a:lstStyle/>
          <a:p>
            <a:r>
              <a:rPr lang="en-IN" sz="3600" b="1" dirty="0">
                <a:latin typeface="Times New Roman" panose="02020603050405020304" pitchFamily="18" charset="0"/>
                <a:cs typeface="Times New Roman" panose="02020603050405020304" pitchFamily="18" charset="0"/>
              </a:rPr>
              <a:t>Literature Survey</a:t>
            </a:r>
          </a:p>
        </p:txBody>
      </p:sp>
    </p:spTree>
    <p:extLst>
      <p:ext uri="{BB962C8B-B14F-4D97-AF65-F5344CB8AC3E}">
        <p14:creationId xmlns:p14="http://schemas.microsoft.com/office/powerpoint/2010/main" val="3542083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AD2F50-6896-414B-F8B4-79B75A3AF0F9}"/>
              </a:ext>
            </a:extLst>
          </p:cNvPr>
          <p:cNvSpPr txBox="1"/>
          <p:nvPr/>
        </p:nvSpPr>
        <p:spPr>
          <a:xfrm>
            <a:off x="833377" y="561901"/>
            <a:ext cx="5923344" cy="646331"/>
          </a:xfrm>
          <a:prstGeom prst="rect">
            <a:avLst/>
          </a:prstGeom>
          <a:noFill/>
        </p:spPr>
        <p:txBody>
          <a:bodyPr wrap="square">
            <a:spAutoFit/>
          </a:bodyPr>
          <a:lstStyle/>
          <a:p>
            <a:r>
              <a:rPr lang="en-IN" sz="3600" b="1" dirty="0">
                <a:latin typeface="Times New Roman" panose="02020603050405020304" pitchFamily="18" charset="0"/>
                <a:cs typeface="Times New Roman" panose="02020603050405020304" pitchFamily="18" charset="0"/>
              </a:rPr>
              <a:t>Literature Survey</a:t>
            </a:r>
          </a:p>
        </p:txBody>
      </p:sp>
      <p:pic>
        <p:nvPicPr>
          <p:cNvPr id="7" name="Picture 6">
            <a:extLst>
              <a:ext uri="{FF2B5EF4-FFF2-40B4-BE49-F238E27FC236}">
                <a16:creationId xmlns:a16="http://schemas.microsoft.com/office/drawing/2014/main" id="{0FFF992C-523E-34DE-F53D-56DF9EA4403B}"/>
              </a:ext>
            </a:extLst>
          </p:cNvPr>
          <p:cNvPicPr>
            <a:picLocks noChangeAspect="1"/>
          </p:cNvPicPr>
          <p:nvPr/>
        </p:nvPicPr>
        <p:blipFill>
          <a:blip r:embed="rId3"/>
          <a:stretch>
            <a:fillRect/>
          </a:stretch>
        </p:blipFill>
        <p:spPr>
          <a:xfrm>
            <a:off x="833377" y="1444647"/>
            <a:ext cx="10536956" cy="4514572"/>
          </a:xfrm>
          <a:prstGeom prst="rect">
            <a:avLst/>
          </a:prstGeom>
        </p:spPr>
      </p:pic>
    </p:spTree>
    <p:extLst>
      <p:ext uri="{BB962C8B-B14F-4D97-AF65-F5344CB8AC3E}">
        <p14:creationId xmlns:p14="http://schemas.microsoft.com/office/powerpoint/2010/main" val="2664921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ED001D-9792-FDC8-0B9A-FC5C77CA186C}"/>
              </a:ext>
            </a:extLst>
          </p:cNvPr>
          <p:cNvSpPr txBox="1"/>
          <p:nvPr/>
        </p:nvSpPr>
        <p:spPr>
          <a:xfrm>
            <a:off x="1012723" y="486137"/>
            <a:ext cx="8128383" cy="646331"/>
          </a:xfrm>
          <a:prstGeom prst="rect">
            <a:avLst/>
          </a:prstGeom>
          <a:noFill/>
        </p:spPr>
        <p:txBody>
          <a:bodyPr wrap="square">
            <a:spAutoFit/>
          </a:bodyPr>
          <a:lstStyle/>
          <a:p>
            <a:r>
              <a:rPr lang="en-IN" sz="3600" b="1" dirty="0">
                <a:latin typeface="Times New Roman" panose="02020603050405020304" pitchFamily="18" charset="0"/>
                <a:cs typeface="Times New Roman" panose="02020603050405020304" pitchFamily="18" charset="0"/>
              </a:rPr>
              <a:t>Literature Survey</a:t>
            </a:r>
          </a:p>
        </p:txBody>
      </p:sp>
      <p:pic>
        <p:nvPicPr>
          <p:cNvPr id="5" name="Picture 4">
            <a:extLst>
              <a:ext uri="{FF2B5EF4-FFF2-40B4-BE49-F238E27FC236}">
                <a16:creationId xmlns:a16="http://schemas.microsoft.com/office/drawing/2014/main" id="{02A44756-6CAE-B020-4351-7951B01F7B4A}"/>
              </a:ext>
            </a:extLst>
          </p:cNvPr>
          <p:cNvPicPr>
            <a:picLocks noChangeAspect="1"/>
          </p:cNvPicPr>
          <p:nvPr/>
        </p:nvPicPr>
        <p:blipFill>
          <a:blip r:embed="rId2"/>
          <a:stretch>
            <a:fillRect/>
          </a:stretch>
        </p:blipFill>
        <p:spPr>
          <a:xfrm>
            <a:off x="1088020" y="1367917"/>
            <a:ext cx="10324617" cy="4755091"/>
          </a:xfrm>
          <a:prstGeom prst="rect">
            <a:avLst/>
          </a:prstGeom>
        </p:spPr>
      </p:pic>
    </p:spTree>
    <p:extLst>
      <p:ext uri="{BB962C8B-B14F-4D97-AF65-F5344CB8AC3E}">
        <p14:creationId xmlns:p14="http://schemas.microsoft.com/office/powerpoint/2010/main" val="4203943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17A4FC-68D1-3DA2-AA02-6A100BBC3A4F}"/>
              </a:ext>
            </a:extLst>
          </p:cNvPr>
          <p:cNvSpPr txBox="1"/>
          <p:nvPr/>
        </p:nvSpPr>
        <p:spPr>
          <a:xfrm>
            <a:off x="1012723" y="698090"/>
            <a:ext cx="4463846" cy="646331"/>
          </a:xfrm>
          <a:prstGeom prst="rect">
            <a:avLst/>
          </a:prstGeom>
          <a:noFill/>
        </p:spPr>
        <p:txBody>
          <a:bodyPr wrap="square">
            <a:spAutoFit/>
          </a:bodyPr>
          <a:lstStyle/>
          <a:p>
            <a:r>
              <a:rPr lang="en-IN" sz="3600" b="1" dirty="0">
                <a:latin typeface="Times New Roman" panose="02020603050405020304" pitchFamily="18" charset="0"/>
                <a:cs typeface="Times New Roman" panose="02020603050405020304" pitchFamily="18" charset="0"/>
              </a:rPr>
              <a:t> Existing System </a:t>
            </a:r>
          </a:p>
        </p:txBody>
      </p:sp>
      <p:sp>
        <p:nvSpPr>
          <p:cNvPr id="6" name="TextBox 5">
            <a:extLst>
              <a:ext uri="{FF2B5EF4-FFF2-40B4-BE49-F238E27FC236}">
                <a16:creationId xmlns:a16="http://schemas.microsoft.com/office/drawing/2014/main" id="{2AC384A8-0AF0-863C-3004-47FAD321CAA3}"/>
              </a:ext>
            </a:extLst>
          </p:cNvPr>
          <p:cNvSpPr txBox="1"/>
          <p:nvPr/>
        </p:nvSpPr>
        <p:spPr>
          <a:xfrm>
            <a:off x="1120877" y="1383750"/>
            <a:ext cx="9665109" cy="1289071"/>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Traditional music recommendation systems use collaborative filtering or content-based filtering. </a:t>
            </a:r>
          </a:p>
          <a:p>
            <a:pPr marL="3429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They recommend songs based on user history, ratings, or genre preferences.</a:t>
            </a:r>
          </a:p>
          <a:p>
            <a:pPr marL="3429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These systems do not consider the user’s emotions while suggesting songs.</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B5A1698-F41A-F5C9-5139-E074D45BD6AC}"/>
              </a:ext>
            </a:extLst>
          </p:cNvPr>
          <p:cNvPicPr>
            <a:picLocks noChangeAspect="1"/>
          </p:cNvPicPr>
          <p:nvPr/>
        </p:nvPicPr>
        <p:blipFill>
          <a:blip r:embed="rId3"/>
          <a:stretch>
            <a:fillRect/>
          </a:stretch>
        </p:blipFill>
        <p:spPr>
          <a:xfrm>
            <a:off x="3003755" y="3126656"/>
            <a:ext cx="6184490" cy="2484100"/>
          </a:xfrm>
          <a:prstGeom prst="rect">
            <a:avLst/>
          </a:prstGeom>
        </p:spPr>
      </p:pic>
      <p:sp>
        <p:nvSpPr>
          <p:cNvPr id="2" name="TextBox 1">
            <a:extLst>
              <a:ext uri="{FF2B5EF4-FFF2-40B4-BE49-F238E27FC236}">
                <a16:creationId xmlns:a16="http://schemas.microsoft.com/office/drawing/2014/main" id="{316B62C6-641B-0ED5-380C-439BDD59A455}"/>
              </a:ext>
            </a:extLst>
          </p:cNvPr>
          <p:cNvSpPr txBox="1"/>
          <p:nvPr/>
        </p:nvSpPr>
        <p:spPr>
          <a:xfrm>
            <a:off x="4832555" y="6159910"/>
            <a:ext cx="252689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2:Existing System</a:t>
            </a:r>
          </a:p>
        </p:txBody>
      </p:sp>
    </p:spTree>
    <p:extLst>
      <p:ext uri="{BB962C8B-B14F-4D97-AF65-F5344CB8AC3E}">
        <p14:creationId xmlns:p14="http://schemas.microsoft.com/office/powerpoint/2010/main" val="654780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701</TotalTime>
  <Words>1468</Words>
  <Application>Microsoft Office PowerPoint</Application>
  <PresentationFormat>Widescreen</PresentationFormat>
  <Paragraphs>167</Paragraphs>
  <Slides>45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Calibri Light</vt:lpstr>
      <vt:lpstr>Times New Roman</vt:lpstr>
      <vt:lpstr>Office Theme</vt:lpstr>
      <vt:lpstr>KALLAM HARANADHAREDDY INSTITUTE OF TECHNOLOGY (AUTONOMOUS)</vt:lpstr>
      <vt:lpstr>Emotion Based Music  Recommendation System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Sahithya Kadiyamsetti;Sk.Sohel</dc:creator>
  <cp:lastModifiedBy>vanukurinagireddy@gmail.com</cp:lastModifiedBy>
  <cp:revision>23</cp:revision>
  <dcterms:created xsi:type="dcterms:W3CDTF">2025-02-26T09:50:55Z</dcterms:created>
  <dcterms:modified xsi:type="dcterms:W3CDTF">2025-04-02T16:48:32Z</dcterms:modified>
</cp:coreProperties>
</file>